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05" r:id="rId2"/>
    <p:sldId id="337" r:id="rId3"/>
    <p:sldId id="344" r:id="rId4"/>
    <p:sldId id="338" r:id="rId5"/>
    <p:sldId id="358" r:id="rId6"/>
    <p:sldId id="374" r:id="rId7"/>
    <p:sldId id="375" r:id="rId8"/>
    <p:sldId id="376" r:id="rId9"/>
    <p:sldId id="377" r:id="rId10"/>
    <p:sldId id="378" r:id="rId11"/>
    <p:sldId id="339" r:id="rId12"/>
    <p:sldId id="354" r:id="rId13"/>
    <p:sldId id="359" r:id="rId14"/>
    <p:sldId id="355" r:id="rId15"/>
    <p:sldId id="356" r:id="rId16"/>
    <p:sldId id="357" r:id="rId17"/>
    <p:sldId id="379" r:id="rId18"/>
    <p:sldId id="373" r:id="rId19"/>
    <p:sldId id="363" r:id="rId20"/>
    <p:sldId id="364" r:id="rId21"/>
    <p:sldId id="365" r:id="rId22"/>
    <p:sldId id="369" r:id="rId23"/>
    <p:sldId id="345" r:id="rId24"/>
    <p:sldId id="351" r:id="rId25"/>
    <p:sldId id="348" r:id="rId26"/>
    <p:sldId id="347" r:id="rId27"/>
    <p:sldId id="349" r:id="rId28"/>
    <p:sldId id="361" r:id="rId29"/>
    <p:sldId id="362" r:id="rId30"/>
    <p:sldId id="350" r:id="rId31"/>
    <p:sldId id="331" r:id="rId32"/>
    <p:sldId id="291" r:id="rId33"/>
    <p:sldId id="292" r:id="rId34"/>
    <p:sldId id="293" r:id="rId35"/>
    <p:sldId id="368" r:id="rId36"/>
    <p:sldId id="372" r:id="rId37"/>
    <p:sldId id="332" r:id="rId38"/>
    <p:sldId id="324" r:id="rId39"/>
    <p:sldId id="323" r:id="rId40"/>
    <p:sldId id="321" r:id="rId41"/>
    <p:sldId id="322" r:id="rId42"/>
    <p:sldId id="333" r:id="rId43"/>
    <p:sldId id="325" r:id="rId44"/>
    <p:sldId id="326" r:id="rId45"/>
    <p:sldId id="327" r:id="rId46"/>
    <p:sldId id="328" r:id="rId47"/>
    <p:sldId id="329" r:id="rId48"/>
    <p:sldId id="330" r:id="rId49"/>
    <p:sldId id="336" r:id="rId50"/>
    <p:sldId id="334" r:id="rId51"/>
    <p:sldId id="266" r:id="rId52"/>
    <p:sldId id="267" r:id="rId53"/>
    <p:sldId id="269" r:id="rId54"/>
    <p:sldId id="270" r:id="rId55"/>
    <p:sldId id="271" r:id="rId56"/>
    <p:sldId id="290" r:id="rId57"/>
    <p:sldId id="335" r:id="rId58"/>
    <p:sldId id="367" r:id="rId59"/>
    <p:sldId id="370" r:id="rId60"/>
    <p:sldId id="371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4"/>
    <p:restoredTop sz="94674"/>
  </p:normalViewPr>
  <p:slideViewPr>
    <p:cSldViewPr snapToObjects="1">
      <p:cViewPr>
        <p:scale>
          <a:sx n="81" d="100"/>
          <a:sy n="81" d="100"/>
        </p:scale>
        <p:origin x="1744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323B9-4F57-4D44-AE1C-BE9F2D30A841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C374A-44A3-9943-865B-F7CFAA860820}" type="slidenum">
              <a:rPr lang="ja-JP" altLang="en-US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23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Distance between two hydrogen atoms becomes larger</a:t>
            </a:r>
          </a:p>
          <a:p>
            <a:r>
              <a:rPr kumimoji="1" lang="en-US" altLang="ja-JP" dirty="0" smtClean="0"/>
              <a:t>Singlet formation is quite clear in the </a:t>
            </a:r>
            <a:r>
              <a:rPr kumimoji="1" lang="en-US" altLang="ja-JP" smtClean="0"/>
              <a:t>Heisenberg model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49053-D713-6341-9642-2A33C8198AF2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03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9491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03649-8654-3B4C-8E62-F4BF72D65E9D}" type="datetimeFigureOut">
              <a:rPr lang="ja-JP" altLang="en-US" smtClean="0"/>
              <a:t>2017/4/11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9A480-D001-3045-BC7A-E50ECC31E171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1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3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.cms-initiative.jp/en/application-list/hphi?set_language=e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jpeg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9" Type="http://schemas.openxmlformats.org/officeDocument/2006/relationships/image" Target="../media/image86.emf"/><Relationship Id="rId10" Type="http://schemas.openxmlformats.org/officeDocument/2006/relationships/image" Target="../media/image8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9" Type="http://schemas.openxmlformats.org/officeDocument/2006/relationships/image" Target="../media/image94.emf"/><Relationship Id="rId10" Type="http://schemas.openxmlformats.org/officeDocument/2006/relationships/image" Target="../media/image95.emf"/><Relationship Id="rId11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55.emf"/><Relationship Id="rId5" Type="http://schemas.openxmlformats.org/officeDocument/2006/relationships/image" Target="../media/image10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ompsci-alliance.j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44624"/>
            <a:ext cx="7772400" cy="1470025"/>
          </a:xfrm>
        </p:spPr>
        <p:txBody>
          <a:bodyPr/>
          <a:lstStyle/>
          <a:p>
            <a:r>
              <a:rPr lang="en-US" altLang="en-US" dirty="0" smtClean="0">
                <a:latin typeface="ヒラギノ角ゴ Pro W6"/>
                <a:ea typeface="ヒラギノ角ゴ Pro W6"/>
                <a:cs typeface="ヒラギノ角ゴ Pro W6"/>
              </a:rPr>
              <a:t>多体問題の計算科学</a:t>
            </a:r>
            <a:endParaRPr kumimoji="1" lang="ja-JP" altLang="en-US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67544" y="1124744"/>
            <a:ext cx="8136904" cy="1920272"/>
          </a:xfrm>
        </p:spPr>
        <p:txBody>
          <a:bodyPr>
            <a:noAutofit/>
          </a:bodyPr>
          <a:lstStyle/>
          <a:p>
            <a:r>
              <a:rPr lang="en-US" altLang="en-US" sz="2800" dirty="0" smtClean="0">
                <a:solidFill>
                  <a:schemeClr val="tx1"/>
                </a:solidFill>
                <a:latin typeface="ヒラギノ角ゴ Pro W6"/>
                <a:ea typeface="ヒラギノ角ゴ Pro W6"/>
                <a:cs typeface="ヒラギノ角ゴ Pro W6"/>
              </a:rPr>
              <a:t>#1</a:t>
            </a:r>
            <a:endParaRPr kumimoji="1" lang="en-US" altLang="ja-JP" sz="2800" dirty="0" smtClean="0">
              <a:solidFill>
                <a:schemeClr val="tx1"/>
              </a:solidFill>
              <a:latin typeface="ヒラギノ角ゴ Pro W6"/>
              <a:ea typeface="ヒラギノ角ゴ Pro W6"/>
              <a:cs typeface="ヒラギノ角ゴ Pro W6"/>
            </a:endParaRPr>
          </a:p>
          <a:p>
            <a:r>
              <a:rPr kumimoji="1" lang="en-US" altLang="ja-JP" sz="2800" dirty="0" smtClean="0">
                <a:solidFill>
                  <a:schemeClr val="tx1"/>
                </a:solidFill>
                <a:latin typeface="ヒラギノ角ゴ Pro W6"/>
                <a:ea typeface="ヒラギノ角ゴ Pro W6"/>
                <a:cs typeface="ヒラギノ角ゴ Pro W6"/>
              </a:rPr>
              <a:t>2017/4/</a:t>
            </a:r>
            <a:r>
              <a:rPr lang="en-US" altLang="ja-JP" sz="2800" dirty="0" smtClean="0">
                <a:solidFill>
                  <a:schemeClr val="tx1"/>
                </a:solidFill>
                <a:latin typeface="ヒラギノ角ゴ Pro W6"/>
                <a:ea typeface="ヒラギノ角ゴ Pro W6"/>
                <a:cs typeface="ヒラギノ角ゴ Pro W6"/>
              </a:rPr>
              <a:t>11</a:t>
            </a:r>
            <a:endParaRPr lang="en-US" altLang="ja-JP" sz="2800" dirty="0">
              <a:solidFill>
                <a:schemeClr val="tx1"/>
              </a:solidFill>
              <a:latin typeface="ヒラギノ角ゴ Pro W6"/>
              <a:ea typeface="ヒラギノ角ゴ Pro W6"/>
              <a:cs typeface="ヒラギノ角ゴ Pro W6"/>
            </a:endParaRPr>
          </a:p>
          <a:p>
            <a:endParaRPr lang="en-US" altLang="ja-JP" sz="2800" dirty="0" smtClean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Computational Science </a:t>
            </a:r>
            <a:r>
              <a:rPr lang="en-US" altLang="ja-JP" dirty="0" smtClean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for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Many</a:t>
            </a:r>
            <a:r>
              <a:rPr lang="en-US" altLang="ja-JP" dirty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-Body </a:t>
            </a:r>
            <a:r>
              <a:rPr lang="en-US" altLang="ja-JP" dirty="0" smtClean="0">
                <a:solidFill>
                  <a:schemeClr val="tx1"/>
                </a:solidFill>
                <a:latin typeface="ヒラギノ角ゴ Pro W3"/>
                <a:ea typeface="ヒラギノ角ゴ Pro W3"/>
                <a:cs typeface="ヒラギノ角ゴ Pro W3"/>
              </a:rPr>
              <a:t>Problems</a:t>
            </a:r>
            <a:endParaRPr kumimoji="1" lang="ja-JP" altLang="en-US" dirty="0">
              <a:solidFill>
                <a:schemeClr val="tx1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00" y="4221088"/>
            <a:ext cx="76719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1. Background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of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the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lecture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2. </a:t>
            </a:r>
            <a:r>
              <a:rPr lang="ja-JP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M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any-body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problems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in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physics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3. </a:t>
            </a:r>
            <a:r>
              <a:rPr lang="ja-JP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omputational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science of many-body problems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4. Matrix and Discretization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5. (Super)computers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6. Preliminary: Quantum many-body problems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7. Details and exercises</a:t>
            </a:r>
          </a:p>
        </p:txBody>
      </p:sp>
    </p:spTree>
    <p:extLst>
      <p:ext uri="{BB962C8B-B14F-4D97-AF65-F5344CB8AC3E}">
        <p14:creationId xmlns:p14="http://schemas.microsoft.com/office/powerpoint/2010/main" val="13880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ボックス 17"/>
          <p:cNvSpPr txBox="1"/>
          <p:nvPr/>
        </p:nvSpPr>
        <p:spPr>
          <a:xfrm>
            <a:off x="483550" y="3294265"/>
            <a:ext cx="71096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Category F Computational Science</a:t>
            </a: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計算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科学の各分野に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おけるシミュレーション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手法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と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その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研究成果について学ぶ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。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電子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状態計算、分子動力学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、量子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多体計算、数値流体力学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構造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計算、ゲノム解析など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、さらに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は社会科学や経済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分野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にお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ける最先端手法を学習する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。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また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、実際にソフトウェア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を用いて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大規模計算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科学</a:t>
            </a:r>
            <a:endParaRPr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シミュレーション</a:t>
            </a:r>
            <a:r>
              <a:rPr lang="ja-JP" altLang="en-US" sz="2000" dirty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を実行</a:t>
            </a:r>
            <a:r>
              <a:rPr lang="ja-JP" altLang="en-US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する</a:t>
            </a:r>
            <a:endParaRPr lang="en-US" altLang="ja-JP" sz="2000" dirty="0" smtClean="0">
              <a:solidFill>
                <a:srgbClr val="3366FF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Computational Science Education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5" name="図 4" descr="logo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0" y="1204769"/>
            <a:ext cx="2614300" cy="18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51520" y="1593715"/>
            <a:ext cx="7797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Examples: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-Celestial objects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-Proteins and molecules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(molecular mechanics, quantum mechanics/molecular mechanics)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Electrons in molecules and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solids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-Quantum Chromodynamics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Many-Body 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1037927"/>
            <a:ext cx="5833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Many-body problems in Physics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1520" y="4221088"/>
            <a:ext cx="80586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Principles:</a:t>
            </a:r>
          </a:p>
          <a:p>
            <a:r>
              <a:rPr lang="ja-JP" altLang="en-US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・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Classical mechanics</a:t>
            </a:r>
          </a:p>
          <a:p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(Newtonian </a:t>
            </a:r>
            <a:r>
              <a:rPr lang="en-US" altLang="ja-JP" sz="2400" dirty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equation of 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motion, Post Newtonian, </a:t>
            </a:r>
            <a:r>
              <a:rPr lang="mr-IN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…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)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・ 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Quantum mechanics</a:t>
            </a:r>
          </a:p>
          <a:p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(Schrödinger equation, </a:t>
            </a:r>
            <a:r>
              <a:rPr lang="mr-IN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…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)</a:t>
            </a:r>
          </a:p>
          <a:p>
            <a:r>
              <a:rPr lang="ja-JP" altLang="en-US" sz="2400" dirty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・ 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Classical/quantum statistical mechanics</a:t>
            </a:r>
            <a:endParaRPr lang="en-US" altLang="ja-JP" sz="2400" dirty="0">
              <a:solidFill>
                <a:srgbClr val="0070C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21758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water_phase_diagram_2_by_Martin_Chaplin_Water_structure_and_scien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96" y="1435062"/>
            <a:ext cx="6408712" cy="437501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292080" y="5805264"/>
            <a:ext cx="3695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Martin Chaplin</a:t>
            </a:r>
          </a:p>
          <a:p>
            <a:r>
              <a:rPr kumimoji="1" lang="en-US" altLang="ja-JP" i="1" dirty="0" smtClean="0">
                <a:latin typeface="ヒラギノ角ゴ Pro W3"/>
                <a:ea typeface="ヒラギノ角ゴ Pro W3"/>
                <a:cs typeface="ヒラギノ角ゴ Pro W3"/>
              </a:rPr>
              <a:t>Water Structure </a:t>
            </a:r>
            <a:r>
              <a:rPr lang="en-US" altLang="ja-JP" i="1" dirty="0">
                <a:latin typeface="ヒラギノ角ゴ Pro W3"/>
                <a:ea typeface="ヒラギノ角ゴ Pro W3"/>
                <a:cs typeface="ヒラギノ角ゴ Pro W3"/>
              </a:rPr>
              <a:t>and </a:t>
            </a:r>
            <a:r>
              <a:rPr lang="en-US" altLang="ja-JP" i="1" dirty="0" smtClean="0">
                <a:latin typeface="ヒラギノ角ゴ Pro W3"/>
                <a:ea typeface="ヒラギノ角ゴ Pro W3"/>
                <a:cs typeface="ヒラギノ角ゴ Pro W3"/>
              </a:rPr>
              <a:t>Science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http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://www1.lsbu.ac.uk/water/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7266" y="850471"/>
            <a:ext cx="365823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Phase diagram of H</a:t>
            </a:r>
            <a:r>
              <a:rPr lang="en-US" altLang="ja-JP" sz="2400" baseline="-25000" dirty="0" smtClean="0"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3278" y="1"/>
            <a:ext cx="9144000" cy="7275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 fontScale="85000" lnSpcReduction="10000"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An Example of Many-Body Problems: H</a:t>
            </a:r>
            <a:r>
              <a:rPr lang="en-US" altLang="ja-JP" sz="4000" baseline="-25000" dirty="0" smtClean="0">
                <a:latin typeface="ヒラギノ角ゴ Pro W3"/>
                <a:ea typeface="ヒラギノ角ゴ Pro W3"/>
              </a:rPr>
              <a:t>2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5906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34025" y="913452"/>
            <a:ext cx="276229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Proteins in water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3278" y="1"/>
            <a:ext cx="9144000" cy="7275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An Example of Many-Body Problems: Proteins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913452"/>
            <a:ext cx="5383048" cy="577729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11583" y="3501008"/>
            <a:ext cx="2784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David E. Shaw </a:t>
            </a:r>
            <a:r>
              <a:rPr lang="en-US" altLang="ja-JP" sz="2000" i="1" dirty="0" smtClean="0">
                <a:latin typeface="ヒラギノ角ゴ Pro W3"/>
                <a:ea typeface="ヒラギノ角ゴ Pro W3"/>
                <a:cs typeface="ヒラギノ角ゴ Pro W3"/>
              </a:rPr>
              <a:t>et al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.,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D. E. Shaw Research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SC09 (2009)</a:t>
            </a:r>
          </a:p>
        </p:txBody>
      </p:sp>
    </p:spTree>
    <p:extLst>
      <p:ext uri="{BB962C8B-B14F-4D97-AF65-F5344CB8AC3E}">
        <p14:creationId xmlns:p14="http://schemas.microsoft.com/office/powerpoint/2010/main" val="14669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3955182" y="6093296"/>
            <a:ext cx="511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Erkki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Thuneberg</a:t>
            </a:r>
            <a:endParaRPr kumimoji="1"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http://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ltl.tkk.fi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/research/theory/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helium.html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" name="図 1" descr="Phasehe3lo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12" y="1700808"/>
            <a:ext cx="5883140" cy="336370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51520" y="994557"/>
            <a:ext cx="353173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Phase diagram of 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3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He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サブタイトル 2"/>
          <p:cNvSpPr txBox="1">
            <a:spLocks/>
          </p:cNvSpPr>
          <p:nvPr/>
        </p:nvSpPr>
        <p:spPr>
          <a:xfrm>
            <a:off x="2123728" y="5193196"/>
            <a:ext cx="5136037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D. D.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Osheroff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, R. C. Richardson, and D. M. Lee,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Phys. Rev.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Lett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. 28, 885 (1972).</a:t>
            </a:r>
            <a:endParaRPr kumimoji="1" lang="en-US" altLang="ja-JP" sz="1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3278" y="1"/>
            <a:ext cx="9144000" cy="7275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 fontScale="62500" lnSpcReduction="20000"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An Example of Many-Body Problems: Quantum Liquids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0828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102925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3200" dirty="0">
                <a:latin typeface="ヒラギノ角ゴ Pro W3"/>
                <a:ea typeface="ヒラギノ角ゴ Pro W3"/>
                <a:cs typeface="ヒラギノ角ゴ Pro W3"/>
              </a:rPr>
              <a:t>P</a:t>
            </a:r>
            <a:r>
              <a:rPr lang="en-US" altLang="ja-JP" sz="3200" dirty="0" err="1" smtClean="0">
                <a:latin typeface="ヒラギノ角ゴ Pro W3"/>
                <a:ea typeface="ヒラギノ角ゴ Pro W3"/>
                <a:cs typeface="ヒラギノ角ゴ Pro W3"/>
              </a:rPr>
              <a:t>roblem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&amp;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One-Body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Picture in Solid State Physics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1744"/>
            <a:ext cx="3483638" cy="436071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886200" y="1589891"/>
            <a:ext cx="3815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>
                <a:latin typeface="ヒラギノ角ゴ Pro W3"/>
                <a:ea typeface="ヒラギノ角ゴ Pro W3"/>
              </a:rPr>
              <a:t>Hartree-Fock</a:t>
            </a:r>
            <a:r>
              <a:rPr kumimoji="1" lang="ja-JP" altLang="en-US" sz="2000" dirty="0" smtClean="0">
                <a:latin typeface="ヒラギノ角ゴ Pro W3"/>
                <a:ea typeface="ヒラギノ角ゴ Pro W3"/>
              </a:rPr>
              <a:t> 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(Mean-field)</a:t>
            </a:r>
          </a:p>
          <a:p>
            <a:r>
              <a:rPr lang="en-US" altLang="ja-JP" sz="2000" dirty="0">
                <a:latin typeface="ヒラギノ角ゴ Pro W3"/>
                <a:ea typeface="ヒラギノ角ゴ Pro W3"/>
              </a:rPr>
              <a:t>Landau</a:t>
            </a:r>
            <a:r>
              <a:rPr lang="en-US" altLang="en-US" sz="2000" dirty="0">
                <a:latin typeface="ヒラギノ角ゴ Pro W3"/>
                <a:ea typeface="ヒラギノ角ゴ Pro W3"/>
              </a:rPr>
              <a:t>’s </a:t>
            </a:r>
            <a:r>
              <a:rPr lang="en-US" altLang="ja-JP" sz="2000" dirty="0">
                <a:latin typeface="ヒラギノ角ゴ Pro W3"/>
                <a:ea typeface="ヒラギノ角ゴ Pro W3"/>
              </a:rPr>
              <a:t>Fermi liquid (1956</a:t>
            </a:r>
            <a:r>
              <a:rPr lang="en-US" altLang="ja-JP" sz="2000" dirty="0" smtClean="0">
                <a:latin typeface="ヒラギノ角ゴ Pro W3"/>
                <a:ea typeface="ヒラギノ角ゴ Pro W3"/>
              </a:rPr>
              <a:t>)</a:t>
            </a:r>
            <a:endParaRPr kumimoji="1" lang="en-US" altLang="ja-JP" sz="2000" dirty="0" smtClean="0">
              <a:latin typeface="ヒラギノ角ゴ Pro W3"/>
              <a:ea typeface="ヒラギノ角ゴ Pro W3"/>
            </a:endParaRPr>
          </a:p>
          <a:p>
            <a:r>
              <a:rPr kumimoji="1" lang="en-US" altLang="ja-JP" sz="2000" dirty="0" err="1" smtClean="0">
                <a:latin typeface="ヒラギノ角ゴ Pro W3"/>
                <a:ea typeface="ヒラギノ角ゴ Pro W3"/>
              </a:rPr>
              <a:t>Hohenberg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-Kohn</a:t>
            </a:r>
          </a:p>
          <a:p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&amp; Kohn-Sham theory</a:t>
            </a:r>
            <a:r>
              <a:rPr kumimoji="1" lang="ja-JP" altLang="en-US" sz="2000" dirty="0" smtClean="0">
                <a:latin typeface="ヒラギノ角ゴ Pro W3"/>
                <a:ea typeface="ヒラギノ角ゴ Pro W3"/>
              </a:rPr>
              <a:t> 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(1965)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070034" y="3406084"/>
            <a:ext cx="1288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 err="1" smtClean="0">
                <a:latin typeface="ヒラギノ角ゴ Pro W3"/>
                <a:ea typeface="ヒラギノ角ゴ Pro W3"/>
                <a:cs typeface="ヒラギノ角ゴ Pro W3"/>
              </a:rPr>
              <a:t>Ab</a:t>
            </a:r>
            <a:r>
              <a:rPr kumimoji="1" lang="en-US" altLang="ja-JP" sz="2000" i="1" dirty="0" smtClean="0">
                <a:latin typeface="ヒラギノ角ゴ Pro W3"/>
                <a:ea typeface="ヒラギノ角ゴ Pro W3"/>
                <a:cs typeface="ヒラギノ角ゴ Pro W3"/>
              </a:rPr>
              <a:t> initio</a:t>
            </a:r>
            <a:endParaRPr kumimoji="1" lang="ja-JP" altLang="en-US" sz="2000" dirty="0">
              <a:ea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072044" y="4200918"/>
            <a:ext cx="253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Model calculations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314339" y="3708892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LDA, GGA, HF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331049" y="4526802"/>
            <a:ext cx="4933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Hubbard</a:t>
            </a:r>
            <a:r>
              <a:rPr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model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, Heisenberg model,…</a:t>
            </a:r>
          </a:p>
          <a:p>
            <a:r>
              <a:rPr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ED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,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QMC,DMFT,…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86277" y="5981218"/>
            <a:ext cx="518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GW, post HF, LDA+DMFT, GW+DMFT…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86200" y="5581108"/>
            <a:ext cx="198874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Recent trends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86200" y="1220559"/>
            <a:ext cx="457048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Basis of quantum many-body problem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左中かっこ 13"/>
          <p:cNvSpPr/>
          <p:nvPr/>
        </p:nvSpPr>
        <p:spPr>
          <a:xfrm>
            <a:off x="3961395" y="3606633"/>
            <a:ext cx="144311" cy="793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86200" y="3068960"/>
            <a:ext cx="33393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Trend after Landau &amp; Kohn 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486443" y="5234688"/>
            <a:ext cx="259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cf.) Solvable model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16638" y="5917943"/>
            <a:ext cx="2601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</a:rPr>
              <a:t>“One-body picture”</a:t>
            </a:r>
            <a:endParaRPr kumimoji="1" lang="en-US" altLang="ja-JP" sz="2000" dirty="0" smtClean="0">
              <a:latin typeface="ヒラギノ角ゴ Pro W3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76887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4" grpId="0" animBg="1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56409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r>
              <a:rPr lang="ja-JP" altLang="ja-JP" dirty="0" smtClean="0">
                <a:latin typeface="ヒラギノ角ゴ Pro W3"/>
                <a:ea typeface="ヒラギノ角ゴ Pro W3"/>
                <a:cs typeface="ヒラギノ角ゴ Pro W3"/>
              </a:rPr>
              <a:t>M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odel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of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Electrons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098" y="1097936"/>
            <a:ext cx="7973307" cy="9541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One of the s</a:t>
            </a:r>
            <a:r>
              <a:rPr kumimoji="1"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implest many-body electrons in</a:t>
            </a:r>
          </a:p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Crystalline solids: Hydrogen solid</a:t>
            </a:r>
          </a:p>
        </p:txBody>
      </p:sp>
      <p:pic>
        <p:nvPicPr>
          <p:cNvPr id="9" name="図 8" descr="hyd_wf_po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174" y="2612589"/>
            <a:ext cx="10797339" cy="11303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-977586" y="2370427"/>
            <a:ext cx="132851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791941" y="2370427"/>
            <a:ext cx="132851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MO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73" y="4323760"/>
            <a:ext cx="5181600" cy="57150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72574" y="5589240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Gedankenexperiment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of F. N. Mott</a:t>
            </a:r>
            <a:endParaRPr kumimoji="1"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cxnSp>
        <p:nvCxnSpPr>
          <p:cNvPr id="21" name="直線矢印コネクタ 20"/>
          <p:cNvCxnSpPr>
            <a:stCxn id="9" idx="0"/>
          </p:cNvCxnSpPr>
          <p:nvPr/>
        </p:nvCxnSpPr>
        <p:spPr>
          <a:xfrm rot="5400000" flipH="1" flipV="1">
            <a:off x="5165780" y="2018305"/>
            <a:ext cx="1588" cy="1188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latex-image-1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8" y="2298612"/>
            <a:ext cx="198120" cy="267462"/>
          </a:xfrm>
          <a:prstGeom prst="rect">
            <a:avLst/>
          </a:prstGeom>
        </p:spPr>
      </p:pic>
      <p:pic>
        <p:nvPicPr>
          <p:cNvPr id="26" name="図 25" descr="latex-image-1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1" y="4185208"/>
            <a:ext cx="3817198" cy="2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49716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Matrix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an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d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Discretization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9537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0" y="4237"/>
            <a:ext cx="9144000" cy="688460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 From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Tentative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Lecture Schedule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0" y="7217438"/>
            <a:ext cx="167225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165696"/>
            <a:ext cx="3479800" cy="565150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0" y="8059101"/>
            <a:ext cx="188224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827584" y="1156370"/>
            <a:ext cx="81868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第１回：　物理学における多体問題 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第２回：　多体問題における困難 </a:t>
            </a:r>
          </a:p>
          <a:p>
            <a:r>
              <a:rPr lang="ja-JP" altLang="en-US" sz="2400" dirty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第３回：　古典統計力学模型と数値計算 </a:t>
            </a:r>
          </a:p>
          <a:p>
            <a:r>
              <a:rPr lang="ja-JP" altLang="en-US" sz="2400" dirty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第４回：　古典モンテカルロ法とその応用 </a:t>
            </a:r>
          </a:p>
          <a:p>
            <a:r>
              <a:rPr lang="ja-JP" altLang="en-US" sz="2400" dirty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第５回：　分子動力学法とその応用 </a:t>
            </a:r>
          </a:p>
          <a:p>
            <a:r>
              <a:rPr lang="ja-JP" altLang="en-US" sz="2400" dirty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第６回：　拡張アンサンブル法によるモンテカルロ計算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第７回：　量子統計力学模型と数値計算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第８回：　量子モンテカルロ法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第９回：　量子多体問題と線形代数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第１０回：　巨大な疎行列に対するクリロフ部分空間法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第１１回：　クリロフ部分空間法の量子多体問題への応用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第１２回：　クリロフ部分空間法による量子統計力学 </a:t>
            </a:r>
          </a:p>
          <a:p>
            <a:r>
              <a:rPr lang="ja-JP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第１３回：　量子多体問題の並列計算</a:t>
            </a:r>
            <a:r>
              <a:rPr lang="ja-JP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アルゴリズム</a:t>
            </a:r>
            <a:endParaRPr lang="en-US" altLang="ja-JP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7626"/>
            <a:ext cx="3811905" cy="1760220"/>
          </a:xfrm>
          <a:prstGeom prst="rect">
            <a:avLst/>
          </a:prstGeom>
        </p:spPr>
      </p:pic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EED-C2EC-7F4F-A1DA-CED6DE3C6AB7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 rot="16200000">
            <a:off x="-309711" y="4431862"/>
            <a:ext cx="15841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Quantum</a:t>
            </a:r>
            <a:endParaRPr lang="en-US" altLang="ja-JP" sz="2000" dirty="0" smtClean="0">
              <a:solidFill>
                <a:srgbClr val="595959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 rot="16200000">
            <a:off x="-265544" y="2433896"/>
            <a:ext cx="149579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Classical</a:t>
            </a:r>
          </a:p>
        </p:txBody>
      </p:sp>
    </p:spTree>
    <p:extLst>
      <p:ext uri="{BB962C8B-B14F-4D97-AF65-F5344CB8AC3E}">
        <p14:creationId xmlns:p14="http://schemas.microsoft.com/office/powerpoint/2010/main" val="12320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0" y="4237"/>
            <a:ext cx="9144000" cy="688460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 Classical vs Quantum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0" y="7217438"/>
            <a:ext cx="167225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7165696"/>
            <a:ext cx="3479800" cy="565150"/>
          </a:xfrm>
          <a:prstGeom prst="rect">
            <a:avLst/>
          </a:prstGeom>
        </p:spPr>
      </p:pic>
      <p:pic>
        <p:nvPicPr>
          <p:cNvPr id="25" name="図 24" descr="matrix_ele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81" y="3019536"/>
            <a:ext cx="3537198" cy="2857736"/>
          </a:xfrm>
          <a:prstGeom prst="rect">
            <a:avLst/>
          </a:prstGeom>
        </p:spPr>
      </p:pic>
      <p:pic>
        <p:nvPicPr>
          <p:cNvPr id="26" name="図 25" descr="matrix_ele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54" y="2988704"/>
            <a:ext cx="3537198" cy="2857736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0" y="8059101"/>
            <a:ext cx="188224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02754" y="2124608"/>
            <a:ext cx="1441009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classical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090881" y="2124608"/>
            <a:ext cx="153826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quantum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19594" y="1120535"/>
            <a:ext cx="392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Hamiltonian matrices</a:t>
            </a: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37626"/>
            <a:ext cx="3811905" cy="1760220"/>
          </a:xfrm>
          <a:prstGeom prst="rect">
            <a:avLst/>
          </a:prstGeom>
        </p:spPr>
      </p:pic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EED-C2EC-7F4F-A1DA-CED6DE3C6AB7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26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/>
          <p:cNvSpPr txBox="1"/>
          <p:nvPr/>
        </p:nvSpPr>
        <p:spPr>
          <a:xfrm>
            <a:off x="9224252" y="1260321"/>
            <a:ext cx="210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Related lecture</a:t>
            </a:r>
            <a:endParaRPr kumimoji="1" lang="ja-JP" altLang="en-US" sz="2000" dirty="0">
              <a:latin typeface="ヒラギノ角ゴ Pro W3"/>
              <a:ea typeface="ヒラギノ角ゴ Pro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4252" y="1660431"/>
            <a:ext cx="417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</a:rPr>
              <a:t>物質科学のための計算数理I</a:t>
            </a:r>
            <a:r>
              <a:rPr lang="en-US" altLang="ja-JP" dirty="0">
                <a:latin typeface="ヒラギノ角ゴ Pro W3"/>
                <a:ea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(</a:t>
            </a:r>
            <a:r>
              <a:rPr lang="ja-JP" altLang="en-US" dirty="0" smtClean="0">
                <a:latin typeface="ヒラギノ角ゴ Pro W3"/>
                <a:ea typeface="ヒラギノ角ゴ Pro W3"/>
              </a:rPr>
              <a:t>金曜３限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)</a:t>
            </a:r>
          </a:p>
          <a:p>
            <a:r>
              <a:rPr lang="en-US" altLang="en-US" dirty="0" smtClean="0">
                <a:latin typeface="ヒラギノ角ゴ Pro W3"/>
                <a:ea typeface="ヒラギノ角ゴ Pro W3"/>
              </a:rPr>
              <a:t>exercise</a:t>
            </a:r>
            <a:endParaRPr lang="en-US" altLang="ja-JP" dirty="0" smtClean="0">
              <a:latin typeface="ヒラギノ角ゴ Pro W3"/>
              <a:ea typeface="ヒラギノ角ゴ Pro W3"/>
            </a:endParaRPr>
          </a:p>
        </p:txBody>
      </p:sp>
      <p:pic>
        <p:nvPicPr>
          <p:cNvPr id="2" name="図 1" descr="logo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0" y="1204769"/>
            <a:ext cx="2614300" cy="1834249"/>
          </a:xfrm>
          <a:prstGeom prst="rect">
            <a:avLst/>
          </a:prstGeom>
        </p:spPr>
      </p:pic>
      <p:pic>
        <p:nvPicPr>
          <p:cNvPr id="11" name="図 10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8" y="3753083"/>
            <a:ext cx="2291163" cy="752490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233643" y="3524815"/>
            <a:ext cx="4847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u="sng" dirty="0" smtClean="0">
                <a:latin typeface="ヒラギノ角ゴ Pro W3"/>
                <a:ea typeface="ヒラギノ角ゴ Pro W3"/>
                <a:cs typeface="ヒラギノ角ゴ Pro W3"/>
              </a:rPr>
              <a:t>Priority Issue on Post</a:t>
            </a:r>
            <a:r>
              <a:rPr lang="en-US" altLang="en-US" u="sng" dirty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u="sng" dirty="0" smtClean="0">
                <a:latin typeface="ヒラギノ角ゴ Pro W3"/>
                <a:ea typeface="ヒラギノ角ゴ Pro W3"/>
                <a:cs typeface="ヒラギノ角ゴ Pro W3"/>
              </a:rPr>
              <a:t>K computer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“Creation 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of New Functional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Devices and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High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-Performance Materials to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Support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Next-Generation Industries”</a:t>
            </a: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Background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This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Lecture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233643" y="3060262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Post</a:t>
            </a:r>
            <a:r>
              <a:rPr lang="en-US" altLang="en-US" sz="2400" dirty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sz="24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K project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233643" y="1690152"/>
            <a:ext cx="4973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UTokyo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Computational Science Alliance</a:t>
            </a:r>
          </a:p>
        </p:txBody>
      </p:sp>
      <p:sp>
        <p:nvSpPr>
          <p:cNvPr id="3" name="AutoShape 2" descr="https://mail.google.com/mail/u/0/?ui=2&amp;ik=1705103bfb&amp;view=fimg&amp;th=15b57ec762cbf018&amp;attid=0.1.1&amp;disp=emb&amp;attbid=ANGjdJ-DeWMVc1Ey4mR-mJOfWZRULg3qXN6KyTirfnCM_cXlOQxvmhVlXmjQURPGnsPcrT-2QPRjBdgTLY8cXzbI0TD2Tk-wIU44yMs-iet_AjFfEE4GKW9PxG0wOrE&amp;sz=w376-h490&amp;ats=1491828770780&amp;rm=15b57ec762cbf018&amp;zw&amp;atsh=1"/>
          <p:cNvSpPr>
            <a:spLocks noChangeAspect="1" noChangeArrowheads="1"/>
          </p:cNvSpPr>
          <p:nvPr/>
        </p:nvSpPr>
        <p:spPr bwMode="auto">
          <a:xfrm>
            <a:off x="0" y="0"/>
            <a:ext cx="17907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59" y="4623808"/>
            <a:ext cx="1721082" cy="2242899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233643" y="5170613"/>
            <a:ext cx="5077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u="sng" dirty="0" smtClean="0">
                <a:latin typeface="ヒラギノ角ゴ Pro W3"/>
                <a:ea typeface="ヒラギノ角ゴ Pro W3"/>
                <a:cs typeface="ヒラギノ角ゴ Pro W3"/>
              </a:rPr>
              <a:t>Exploratory Challenge on Post-K computer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“Frontiers of Basic Science: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Challenging the Limits”</a:t>
            </a:r>
          </a:p>
        </p:txBody>
      </p:sp>
    </p:spTree>
    <p:extLst>
      <p:ext uri="{BB962C8B-B14F-4D97-AF65-F5344CB8AC3E}">
        <p14:creationId xmlns:p14="http://schemas.microsoft.com/office/powerpoint/2010/main" val="22460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0" y="4237"/>
            <a:ext cx="9144000" cy="688460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Rewriting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Equations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0003" y="3284984"/>
            <a:ext cx="330411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Differential equation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901824" y="4699445"/>
            <a:ext cx="322075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Difference equation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0EEED-C2EC-7F4F-A1DA-CED6DE3C6AB7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67544" y="2636912"/>
            <a:ext cx="5111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A typical example: Discretization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58" y="5177031"/>
            <a:ext cx="5734050" cy="65786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62" y="3746649"/>
            <a:ext cx="3262630" cy="72009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004389" y="1124744"/>
            <a:ext cx="7148111" cy="1200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We need to rewrite </a:t>
            </a:r>
            <a:r>
              <a:rPr lang="en-US" altLang="ja-JP" sz="2400" i="1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first principles</a:t>
            </a:r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 equations</a:t>
            </a:r>
          </a:p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to calculate them in suitable and efficient way</a:t>
            </a:r>
          </a:p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with (super)computers  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7544" y="6125517"/>
            <a:ext cx="7723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O</a:t>
            </a:r>
            <a:r>
              <a:rPr lang="en-US" altLang="ja-JP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ther examples: </a:t>
            </a:r>
            <a:r>
              <a:rPr lang="en-US" altLang="ja-JP" sz="2000" dirty="0" err="1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Symplectic</a:t>
            </a:r>
            <a:r>
              <a:rPr lang="en-US" altLang="ja-JP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 integral, </a:t>
            </a:r>
            <a:r>
              <a:rPr lang="en-US" altLang="ja-JP" sz="2000" dirty="0" err="1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variational</a:t>
            </a:r>
            <a:r>
              <a:rPr lang="en-US" altLang="ja-JP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 methods, …</a:t>
            </a:r>
          </a:p>
        </p:txBody>
      </p:sp>
    </p:spTree>
    <p:extLst>
      <p:ext uri="{BB962C8B-B14F-4D97-AF65-F5344CB8AC3E}">
        <p14:creationId xmlns:p14="http://schemas.microsoft.com/office/powerpoint/2010/main" val="20996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0" y="3709"/>
            <a:ext cx="9144000" cy="83449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000" noProof="0" dirty="0" smtClean="0">
                <a:latin typeface="ヒラギノ角ゴ Pro W3"/>
                <a:ea typeface="ヒラギノ角ゴ Pro W3"/>
                <a:cs typeface="ヒラギノ角ゴ Pro W3"/>
              </a:rPr>
              <a:t>Difference and Differential: Diffusion Eq.</a:t>
            </a:r>
            <a:endParaRPr kumimoji="1" lang="en-US" altLang="ja-JP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65706" y="1135072"/>
            <a:ext cx="231755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Difference</a:t>
            </a:r>
            <a:r>
              <a:rPr kumimoji="1" lang="ja-JP" altLang="en-US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eq.</a:t>
            </a:r>
            <a:endParaRPr kumimoji="1" lang="ja-JP" altLang="en-US" sz="2400" dirty="0">
              <a:solidFill>
                <a:srgbClr val="00000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5706" y="2133600"/>
            <a:ext cx="2400963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Differential eq.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20" y="3887678"/>
            <a:ext cx="5814060" cy="65786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1018540"/>
            <a:ext cx="5734050" cy="65786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10" y="4668728"/>
            <a:ext cx="5829300" cy="51435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310" y="5307538"/>
            <a:ext cx="5988050" cy="51435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50" y="1981200"/>
            <a:ext cx="3262630" cy="72009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311" y="3138516"/>
            <a:ext cx="2791460" cy="7378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001" y="6021278"/>
            <a:ext cx="3876040" cy="720090"/>
          </a:xfrm>
          <a:prstGeom prst="rect">
            <a:avLst/>
          </a:prstGeom>
        </p:spPr>
      </p:pic>
      <p:sp>
        <p:nvSpPr>
          <p:cNvPr id="27" name="左中かっこ 26"/>
          <p:cNvSpPr/>
          <p:nvPr/>
        </p:nvSpPr>
        <p:spPr>
          <a:xfrm>
            <a:off x="1472520" y="4954478"/>
            <a:ext cx="228600" cy="69088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007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49716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Computer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19976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Supercomputers in </a:t>
            </a:r>
            <a:r>
              <a:rPr lang="en-US" altLang="ja-JP" sz="3200" dirty="0" err="1" smtClean="0">
                <a:latin typeface="ヒラギノ角ゴ Pro W3"/>
                <a:ea typeface="ヒラギノ角ゴ Pro W3"/>
                <a:cs typeface="ヒラギノ角ゴ Pro W3"/>
              </a:rPr>
              <a:t>UTokyo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1268760"/>
            <a:ext cx="268535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Oakforest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-PACS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296" y="1730425"/>
            <a:ext cx="6492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JCAHPC@Kashiwa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(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Utokyo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&amp; Tsukuba U)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The fastest in Japan (6th in TOP500)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2944" y="2561359"/>
            <a:ext cx="8262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Theoretical Peak: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24,913.5TFlop/s (13,554.6TFlop/s)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Intel Xeon Phi 7250 (1.4GHz, 68 cores, 112GB)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8,208 nodes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19" y="3972692"/>
            <a:ext cx="1208985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Sekirei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519" y="4434294"/>
            <a:ext cx="5025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ISSP,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UTokyo@Kashiwa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10th in Japan (86th in TOP500)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1519" y="5263195"/>
            <a:ext cx="76962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Theoretical Peak: 1,520.64TFlop/s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(1,178.3TFlop/s)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Intel Xeon E5-2680v3 (2.5GHz, 24 cores, 128GB)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1,584 nodes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" name="図 1" descr="IMG_75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74" y="3546821"/>
            <a:ext cx="1830395" cy="24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2636912"/>
            <a:ext cx="81371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Performance of computer</a:t>
            </a:r>
            <a:endParaRPr kumimoji="1"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en-US" altLang="ja-JP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many times does the computer </a:t>
            </a:r>
            <a:r>
              <a:rPr lang="en-US" altLang="ja-JP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multiply/add per second?</a:t>
            </a:r>
          </a:p>
          <a:p>
            <a:r>
              <a:rPr kumimoji="1"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much data does the computer memorize?</a:t>
            </a:r>
          </a:p>
          <a:p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much data </a:t>
            </a:r>
            <a:r>
              <a:rPr lang="en-US" altLang="ja-JP" sz="2000" dirty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does the </a:t>
            </a:r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computer read/write per </a:t>
            </a:r>
            <a:r>
              <a:rPr lang="en-US" altLang="ja-JP" sz="2000" dirty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second</a:t>
            </a:r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?</a:t>
            </a:r>
            <a:r>
              <a:rPr kumimoji="1"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54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Numbers in Computers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1124744"/>
            <a:ext cx="126509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Integer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8986" y="1582636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Integer(4): 31bit+1bit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520" y="4168231"/>
            <a:ext cx="824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Double precision/real(8):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Sign (1 bit) + Exponent (11 bit) + Significand (52 bit)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8986" y="2780928"/>
            <a:ext cx="212109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Real number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4763" y="3242593"/>
            <a:ext cx="6460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IEEE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Std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754-2008 binary64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(double-precision floating-point number)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5080069"/>
            <a:ext cx="2346960" cy="152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610" y="5261429"/>
            <a:ext cx="2418080" cy="375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68" y="6056208"/>
            <a:ext cx="1036320" cy="32512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" y="6102060"/>
            <a:ext cx="4094480" cy="37592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610" y="2156231"/>
            <a:ext cx="4236720" cy="416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873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FLOP/s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1520" y="1241945"/>
            <a:ext cx="592822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Floating-point Operations Per Second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520" y="2020937"/>
            <a:ext cx="7847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An example: Intel Xeon Phi Nights Landing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	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Intel 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Xeon Phi 7250 (</a:t>
            </a:r>
            <a:r>
              <a:rPr lang="en-US" altLang="ja-JP" sz="2400" u="sng" dirty="0">
                <a:latin typeface="ヒラギノ角ゴ Pro W3"/>
                <a:ea typeface="ヒラギノ角ゴ Pro W3"/>
                <a:cs typeface="ヒラギノ角ゴ Pro W3"/>
              </a:rPr>
              <a:t>1.4GHz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, 68 cores, 112GB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)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38336" y="5055567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f.) Multiply-add: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56" y="5141312"/>
            <a:ext cx="2397760" cy="37592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58330" y="3355628"/>
            <a:ext cx="88661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	-Intel AVX-512 instruction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	 double precision floating point number (8byte=64bit)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	 8 double-precision multiply-add operations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	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→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1.4 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×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10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9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× 16 × 68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FLOP/s per processor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2851934"/>
            <a:ext cx="5899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	-1.4 × 10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9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instructions per second</a:t>
            </a:r>
          </a:p>
        </p:txBody>
      </p:sp>
    </p:spTree>
    <p:extLst>
      <p:ext uri="{BB962C8B-B14F-4D97-AF65-F5344CB8AC3E}">
        <p14:creationId xmlns:p14="http://schemas.microsoft.com/office/powerpoint/2010/main" val="21413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Increasing FLOP/s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1070" y="1242681"/>
            <a:ext cx="331372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Clock rate saturated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2328"/>
            <a:ext cx="5436096" cy="392050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71070" y="5951021"/>
            <a:ext cx="6567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J. Jeffers, J. </a:t>
            </a:r>
            <a:r>
              <a:rPr kumimoji="1" lang="en-US" altLang="ja-JP" dirty="0" err="1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Reinders</a:t>
            </a:r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, and A. </a:t>
            </a:r>
            <a:r>
              <a:rPr kumimoji="1" lang="en-US" altLang="ja-JP" dirty="0" err="1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Sodani</a:t>
            </a:r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,</a:t>
            </a:r>
          </a:p>
          <a:p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Intel Xeon Phi Processor High Performance Programing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78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48562"/>
            <a:ext cx="5436096" cy="3983988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Increasing FLOP/s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1070" y="1242681"/>
            <a:ext cx="278954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Number of cores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1070" y="5951021"/>
            <a:ext cx="6567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J. Jeffers, J. </a:t>
            </a:r>
            <a:r>
              <a:rPr kumimoji="1" lang="en-US" altLang="ja-JP" dirty="0" err="1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Reinders</a:t>
            </a:r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, and A. </a:t>
            </a:r>
            <a:r>
              <a:rPr kumimoji="1" lang="en-US" altLang="ja-JP" dirty="0" err="1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Sodani</a:t>
            </a:r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,</a:t>
            </a:r>
          </a:p>
          <a:p>
            <a:r>
              <a:rPr kumimoji="1" lang="en-US" altLang="ja-JP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Intel Xeon Phi Processor High Performance Programing</a:t>
            </a:r>
            <a:endParaRPr kumimoji="1" lang="ja-JP" altLang="en-US" dirty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2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67544" y="2636912"/>
            <a:ext cx="813716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Performance of computer</a:t>
            </a:r>
            <a:endParaRPr kumimoji="1" lang="en-US" altLang="ja-JP" sz="2000" dirty="0" smtClean="0"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  <a:p>
            <a:r>
              <a:rPr kumimoji="1" lang="en-US" altLang="ja-JP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many times does the computer </a:t>
            </a:r>
            <a:r>
              <a:rPr lang="en-US" altLang="ja-JP" sz="2000" dirty="0" smtClean="0"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multiply/add per second?</a:t>
            </a:r>
          </a:p>
          <a:p>
            <a:r>
              <a:rPr kumimoji="1"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much data does the computer memorize?</a:t>
            </a:r>
          </a:p>
          <a:p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How much data </a:t>
            </a:r>
            <a:r>
              <a:rPr lang="en-US" altLang="ja-JP" sz="2000" dirty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does the </a:t>
            </a:r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computer read/write per </a:t>
            </a:r>
            <a:r>
              <a:rPr lang="en-US" altLang="ja-JP" sz="2000" dirty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second</a:t>
            </a:r>
            <a:r>
              <a:rPr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?</a:t>
            </a:r>
            <a:r>
              <a:rPr kumimoji="1" lang="en-US" altLang="ja-JP" sz="2000" dirty="0" smtClean="0">
                <a:solidFill>
                  <a:srgbClr val="0070C0"/>
                </a:solidFill>
                <a:latin typeface="Hiragino Kaku Gothic Pro W3" charset="-128"/>
                <a:ea typeface="Hiragino Kaku Gothic Pro W3" charset="-128"/>
                <a:cs typeface="Hiragino Kaku Gothic Pro W3" charset="-128"/>
              </a:rPr>
              <a:t> </a:t>
            </a:r>
            <a:endParaRPr kumimoji="1" lang="ja-JP" altLang="en-US" sz="2000" dirty="0">
              <a:solidFill>
                <a:srgbClr val="0070C0"/>
              </a:solidFill>
              <a:latin typeface="Hiragino Kaku Gothic Pro W3" charset="-128"/>
              <a:ea typeface="Hiragino Kaku Gothic Pro W3" charset="-128"/>
              <a:cs typeface="Hiragino Kaku Gothic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1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673" y="4424975"/>
            <a:ext cx="1972070" cy="152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9396536" y="1292397"/>
            <a:ext cx="210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Related lecture</a:t>
            </a:r>
            <a:endParaRPr kumimoji="1" lang="ja-JP" altLang="en-US" sz="2000" dirty="0">
              <a:latin typeface="ヒラギノ角ゴ Pro W3"/>
              <a:ea typeface="ヒラギノ角ゴ Pro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96536" y="1692507"/>
            <a:ext cx="417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ヒラギノ角ゴ Pro W3"/>
                <a:ea typeface="ヒラギノ角ゴ Pro W3"/>
              </a:rPr>
              <a:t>物質科学のための計算数理I</a:t>
            </a:r>
            <a:r>
              <a:rPr lang="en-US" altLang="ja-JP" dirty="0">
                <a:latin typeface="ヒラギノ角ゴ Pro W3"/>
                <a:ea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(</a:t>
            </a:r>
            <a:r>
              <a:rPr lang="ja-JP" altLang="en-US" dirty="0" smtClean="0">
                <a:latin typeface="ヒラギノ角ゴ Pro W3"/>
                <a:ea typeface="ヒラギノ角ゴ Pro W3"/>
              </a:rPr>
              <a:t>金曜３限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)</a:t>
            </a:r>
          </a:p>
          <a:p>
            <a:r>
              <a:rPr lang="en-US" altLang="en-US" dirty="0" smtClean="0">
                <a:latin typeface="ヒラギノ角ゴ Pro W3"/>
                <a:ea typeface="ヒラギノ角ゴ Pro W3"/>
              </a:rPr>
              <a:t>exercise</a:t>
            </a:r>
            <a:endParaRPr lang="en-US" altLang="ja-JP" dirty="0" smtClean="0">
              <a:latin typeface="ヒラギノ角ゴ Pro W3"/>
              <a:ea typeface="ヒラギノ角ゴ Pro W3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2339244" y="4777418"/>
            <a:ext cx="6395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http://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ma.cms-initiative.jp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ja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/index/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ja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listapps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hphi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39244" y="4426376"/>
            <a:ext cx="402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Quantum lattice model solver HΦ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64815" y="2132856"/>
            <a:ext cx="871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Research: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Theoretical condensed matter physics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Computational method of many-body quantum systems</a:t>
            </a: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Background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ja-JP" altLang="ja-JP" sz="4000" dirty="0" smtClean="0">
                <a:latin typeface="ヒラギノ角ゴ Pro W3"/>
                <a:ea typeface="ヒラギノ角ゴ Pro W3"/>
              </a:rPr>
              <a:t>L</a:t>
            </a:r>
            <a:r>
              <a:rPr lang="en-US" altLang="ja-JP" sz="4000" dirty="0" err="1" smtClean="0">
                <a:latin typeface="ヒラギノ角ゴ Pro W3"/>
                <a:ea typeface="ヒラギノ角ゴ Pro W3"/>
              </a:rPr>
              <a:t>ecturers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4664" y="1343473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ヒラギノ角ゴ Pro W3"/>
                <a:ea typeface="ヒラギノ角ゴ Pro W3"/>
              </a:rPr>
              <a:t>山地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 </a:t>
            </a:r>
            <a:r>
              <a:rPr lang="ja-JP" altLang="en-US" sz="2000" dirty="0" smtClean="0">
                <a:latin typeface="ヒラギノ角ゴ Pro W3"/>
                <a:ea typeface="ヒラギノ角ゴ Pro W3"/>
              </a:rPr>
              <a:t>洋平</a:t>
            </a:r>
            <a:r>
              <a:rPr lang="en-US" altLang="ja-JP" sz="2000" dirty="0" smtClean="0">
                <a:latin typeface="ヒラギノ角ゴ Pro W3"/>
                <a:ea typeface="ヒラギノ角ゴ Pro W3"/>
              </a:rPr>
              <a:t> YAMAJI, </a:t>
            </a:r>
            <a:r>
              <a:rPr lang="en-US" altLang="ja-JP" sz="2000" dirty="0" err="1" smtClean="0">
                <a:latin typeface="ヒラギノ角ゴ Pro W3"/>
                <a:ea typeface="ヒラギノ角ゴ Pro W3"/>
              </a:rPr>
              <a:t>Youhei</a:t>
            </a:r>
            <a:endParaRPr kumimoji="1" lang="ja-JP" altLang="en-US" sz="2000" dirty="0">
              <a:latin typeface="ヒラギノ角ゴ Pro W3"/>
              <a:ea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31437" y="1345299"/>
            <a:ext cx="3525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</a:rPr>
              <a:t>(Project Associate Professor,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</a:rPr>
              <a:t>Eng. Bldg. #6, 422)</a:t>
            </a:r>
            <a:endParaRPr kumimoji="1" lang="ja-JP" altLang="en-US" dirty="0">
              <a:latin typeface="ヒラギノ角ゴ Pro W3"/>
              <a:ea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4815" y="3861048"/>
            <a:ext cx="834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Developer of open source codes for supercomputers</a:t>
            </a:r>
          </a:p>
        </p:txBody>
      </p:sp>
    </p:spTree>
    <p:extLst>
      <p:ext uri="{BB962C8B-B14F-4D97-AF65-F5344CB8AC3E}">
        <p14:creationId xmlns:p14="http://schemas.microsoft.com/office/powerpoint/2010/main" val="14049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95255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Cache, Memory, and Disk</a:t>
            </a:r>
            <a:endParaRPr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592" y="2953132"/>
            <a:ext cx="17315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Hierarchy: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Register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L1 Cache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L2 Cache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Memory</a:t>
            </a:r>
          </a:p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Disk</a:t>
            </a:r>
          </a:p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角ゴ Pro W3"/>
                <a:ea typeface="ヒラギノ角ゴ Pro W3"/>
                <a:cs typeface="ヒラギノ角ゴ Pro W3"/>
              </a:rPr>
              <a:t>Network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59832" y="2956009"/>
            <a:ext cx="60228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Intel Xeon Phi </a:t>
            </a:r>
            <a:r>
              <a:rPr lang="en-US" altLang="ja-JP" sz="2400" dirty="0" smtClean="0">
                <a:solidFill>
                  <a:srgbClr val="0070C0"/>
                </a:solidFill>
                <a:latin typeface="ヒラギノ角ゴ Pro W3"/>
                <a:ea typeface="ヒラギノ角ゴ Pro W3"/>
                <a:cs typeface="ヒラギノ角ゴ Pro W3"/>
              </a:rPr>
              <a:t>7250</a:t>
            </a:r>
          </a:p>
          <a:p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32KB per core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512KB per core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〜1.6GB per core (〜10GB/s per core)</a:t>
            </a:r>
          </a:p>
          <a:p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75049" y="5925509"/>
            <a:ext cx="352332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Byte per flop (B/F)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292543" y="1195704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292543" y="1339720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92543" y="1483736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292543" y="1627752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1292543" y="1769734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1292543" y="1913750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92543" y="2057766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1292543" y="2201782"/>
            <a:ext cx="327129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085497" y="1195704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085497" y="133972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085497" y="1483736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2085497" y="162775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2085497" y="1769734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2085497" y="191375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085497" y="2057766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085497" y="220178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2483768" y="1187428"/>
            <a:ext cx="313519" cy="1150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3203848" y="1187428"/>
            <a:ext cx="1399825" cy="1150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233098" y="1187428"/>
            <a:ext cx="2656872" cy="1150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377721" y="2382494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L1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650325" y="2375682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smtClean="0">
                <a:latin typeface="ヒラギノ角ゴ Pro W3"/>
                <a:ea typeface="ヒラギノ角ゴ Pro W3"/>
                <a:cs typeface="ヒラギノ角ゴ Pro W3"/>
              </a:rPr>
              <a:t>L2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946622" y="2375682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Memory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131413" y="86140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latin typeface="ヒラギノ角ゴ Pro W3"/>
                <a:ea typeface="ヒラギノ角ゴ Pro W3"/>
                <a:cs typeface="ヒラギノ角ゴ Pro W3"/>
              </a:rPr>
              <a:t>few</a:t>
            </a:r>
            <a:endParaRPr lang="en-US" altLang="ja-JP" sz="1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698194" y="86140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smtClean="0">
                <a:latin typeface="ヒラギノ角ゴ Pro W3"/>
                <a:ea typeface="ヒラギノ角ゴ Pro W3"/>
                <a:cs typeface="ヒラギノ角ゴ Pro W3"/>
              </a:rPr>
              <a:t>10-20</a:t>
            </a:r>
            <a:endParaRPr lang="en-US" altLang="ja-JP" sz="1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087141" y="87255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>
                <a:latin typeface="ヒラギノ角ゴ Pro W3"/>
                <a:ea typeface="ヒラギノ角ゴ Pro W3"/>
                <a:cs typeface="ヒラギノ角ゴ Pro W3"/>
              </a:rPr>
              <a:t>h</a:t>
            </a:r>
            <a:r>
              <a:rPr lang="en-US" altLang="ja-JP" sz="1400" smtClean="0">
                <a:latin typeface="ヒラギノ角ゴ Pro W3"/>
                <a:ea typeface="ヒラギノ角ゴ Pro W3"/>
                <a:cs typeface="ヒラギノ角ゴ Pro W3"/>
              </a:rPr>
              <a:t>undreds cycles</a:t>
            </a:r>
            <a:endParaRPr lang="en-US" altLang="ja-JP" sz="1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 rot="16200000">
            <a:off x="1305677" y="157343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register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 rot="16200000">
            <a:off x="742013" y="1569678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smtClean="0">
                <a:latin typeface="ヒラギノ角ゴ Pro W3"/>
                <a:ea typeface="ヒラギノ角ゴ Pro W3"/>
                <a:cs typeface="ヒラギノ角ゴ Pro W3"/>
              </a:rPr>
              <a:t>FPU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03300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497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Preliminary:</a:t>
            </a:r>
            <a:b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Quantum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Problem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4806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ボックス 17"/>
          <p:cNvSpPr txBox="1"/>
          <p:nvPr/>
        </p:nvSpPr>
        <p:spPr>
          <a:xfrm>
            <a:off x="254000" y="1622107"/>
            <a:ext cx="4372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F. R.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Braakman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, et al., Nat. Nano. 8, 432 (2013)</a:t>
            </a:r>
            <a:endParaRPr kumimoji="1" lang="ja-JP" altLang="en-US" sz="1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437216" y="1931792"/>
            <a:ext cx="5033684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Quantum dot: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-A quantum box can confine a single electron</a:t>
            </a:r>
            <a:endParaRPr lang="en-US" altLang="ja-JP" sz="20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-Utilized for single electron transistor, quantum computers</a:t>
            </a:r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Quantum Many-Body 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000" y="1094733"/>
            <a:ext cx="537003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An example: 3 Quantum dots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4000" y="3713190"/>
            <a:ext cx="86995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 problem:</a:t>
            </a:r>
          </a:p>
          <a:p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 One electron confined in three quantum dot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→ Number of states = 2×3 (factor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２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from spin)</a:t>
            </a:r>
          </a:p>
        </p:txBody>
      </p:sp>
      <p:pic>
        <p:nvPicPr>
          <p:cNvPr id="2" name="図 1" descr="nnano.2013.103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929884"/>
            <a:ext cx="2657244" cy="1783306"/>
          </a:xfrm>
          <a:prstGeom prst="rect">
            <a:avLst/>
          </a:prstGeom>
        </p:spPr>
      </p:pic>
      <p:pic>
        <p:nvPicPr>
          <p:cNvPr id="3" name="図 2" descr="3do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5" y="4976103"/>
            <a:ext cx="4373441" cy="17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/>
          <p:cNvSpPr txBox="1"/>
          <p:nvPr/>
        </p:nvSpPr>
        <p:spPr>
          <a:xfrm>
            <a:off x="254000" y="3713190"/>
            <a:ext cx="869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Three-body problem: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→ Number of states = 2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3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(factor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２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from spin)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54000" y="1622107"/>
            <a:ext cx="4372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F. R.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Braakman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, et al., Nat. Nano. 8, 432 (2013)</a:t>
            </a:r>
            <a:endParaRPr kumimoji="1" lang="ja-JP" altLang="en-US" sz="1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437216" y="1931792"/>
            <a:ext cx="503368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量子ドット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ja-JP" altLang="en-US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電子１つを閉じ込めることができる“</a:t>
            </a:r>
            <a:r>
              <a:rPr lang="ja-JP" altLang="en-US" sz="2000" dirty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箱</a:t>
            </a:r>
            <a:r>
              <a:rPr lang="ja-JP" altLang="en-US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”</a:t>
            </a:r>
            <a:endParaRPr lang="en-US" altLang="ja-JP" sz="20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en-US" sz="2000" dirty="0">
                <a:latin typeface="ヒラギノ角ゴ Pro W3"/>
                <a:ea typeface="ヒラギノ角ゴ Pro W3"/>
                <a:cs typeface="ヒラギノ角ゴ Pro W3"/>
              </a:rPr>
              <a:t>1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電子トランジスタや量子コンピュータを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作るための量子ビットとして使われる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>
                <a:latin typeface="ヒラギノ角ゴ Pro W3"/>
                <a:ea typeface="ヒラギノ角ゴ Pro W3"/>
              </a:rPr>
              <a:t>Quantum Many-Body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5" name="図 4" descr="3do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544187"/>
            <a:ext cx="5553984" cy="1493201"/>
          </a:xfrm>
          <a:prstGeom prst="rect">
            <a:avLst/>
          </a:prstGeom>
        </p:spPr>
      </p:pic>
      <p:pic>
        <p:nvPicPr>
          <p:cNvPr id="12" name="図 11" descr="nnano.2013.103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929884"/>
            <a:ext cx="2657244" cy="178330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6186570"/>
            <a:ext cx="7048500" cy="5672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0" y="6160101"/>
            <a:ext cx="1905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latin typeface="ヒラギノ角ゴ Pro W3"/>
                <a:ea typeface="ヒラギノ角ゴ Pro W3"/>
                <a:cs typeface="ヒラギノ角ゴ Pro W3"/>
              </a:rPr>
              <a:t>States represented by</a:t>
            </a:r>
          </a:p>
          <a:p>
            <a:r>
              <a:rPr lang="en-US" altLang="ja-JP" sz="1200" dirty="0">
                <a:latin typeface="ヒラギノ角ゴ Pro W3"/>
                <a:ea typeface="ヒラギノ角ゴ Pro W3"/>
                <a:cs typeface="ヒラギノ角ゴ Pro W3"/>
              </a:rPr>
              <a:t>s</a:t>
            </a:r>
            <a:r>
              <a:rPr lang="en-US" altLang="ja-JP" sz="1200" dirty="0" smtClean="0">
                <a:latin typeface="ヒラギノ角ゴ Pro W3"/>
                <a:ea typeface="ヒラギノ角ゴ Pro W3"/>
                <a:cs typeface="ヒラギノ角ゴ Pro W3"/>
              </a:rPr>
              <a:t>uperposition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37216" y="1931792"/>
            <a:ext cx="5033684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Quantum dot: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-A quantum box can confine a single electron</a:t>
            </a:r>
            <a:endParaRPr lang="en-US" altLang="ja-JP" sz="20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-Utilized for single electron transistor, quantum computers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00" y="1094733"/>
            <a:ext cx="537003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An example: 3 Quantum dots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989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>
                <a:latin typeface="ヒラギノ角ゴ Pro W3"/>
                <a:ea typeface="ヒラギノ角ゴ Pro W3"/>
              </a:rPr>
              <a:t>Quantum Many-Body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900" y="1158233"/>
            <a:ext cx="3124393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 Quantum dots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2900" y="2687521"/>
            <a:ext cx="848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-body problem:</a:t>
            </a:r>
          </a:p>
          <a:p>
            <a:r>
              <a:rPr lang="ja-JP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　　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  → Number of states = 2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900" y="1840034"/>
            <a:ext cx="869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 problem:</a:t>
            </a:r>
          </a:p>
          <a:p>
            <a:r>
              <a:rPr lang="ja-JP" altLang="ja-JP" sz="2400" dirty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　　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  → Number of states = 2×N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2900" y="3629681"/>
            <a:ext cx="428671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Further example: N=12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2900" y="4588312"/>
            <a:ext cx="869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 problem→ Number of states = 2×N = 24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-body problem→</a:t>
            </a:r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Number of states = 2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N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= 4096</a:t>
            </a:r>
          </a:p>
        </p:txBody>
      </p:sp>
      <p:pic>
        <p:nvPicPr>
          <p:cNvPr id="5" name="図 4" descr="6do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4205616"/>
            <a:ext cx="8153400" cy="377036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42900" y="5513299"/>
            <a:ext cx="444147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Extreme example: N=36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76800" y="5513299"/>
            <a:ext cx="869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One-body→ 2×N = 72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N-body→</a:t>
            </a:r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N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〜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6.9×10</a:t>
            </a:r>
            <a:r>
              <a:rPr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5871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/>
          <p:cNvSpPr txBox="1"/>
          <p:nvPr/>
        </p:nvSpPr>
        <p:spPr>
          <a:xfrm>
            <a:off x="323528" y="917564"/>
            <a:ext cx="521681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Based on 3 Reports: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Exercise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about algorithms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-Exercise of computer simulation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278" y="1"/>
            <a:ext cx="9144000" cy="69269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3600" dirty="0" smtClean="0">
                <a:latin typeface="ヒラギノ角ゴ Pro W3"/>
                <a:ea typeface="ヒラギノ角ゴ Pro W3"/>
              </a:rPr>
              <a:t>Method of Evaluation</a:t>
            </a:r>
            <a:endParaRPr lang="en-US" altLang="ja-JP" sz="3600" dirty="0">
              <a:latin typeface="ヒラギノ角ゴ Pro W3"/>
              <a:ea typeface="ヒラギノ角ゴ Pro W3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2348880"/>
            <a:ext cx="9144000" cy="7200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3600" dirty="0" smtClean="0">
                <a:latin typeface="ヒラギノ角ゴ Pro W3"/>
                <a:ea typeface="ヒラギノ角ゴ Pro W3"/>
              </a:rPr>
              <a:t>Closely Related Lectures</a:t>
            </a:r>
            <a:endParaRPr lang="en-US" altLang="ja-JP" sz="3600" dirty="0">
              <a:latin typeface="ヒラギノ角ゴ Pro W3"/>
              <a:ea typeface="ヒラギノ角ゴ Pro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3528" y="3356992"/>
            <a:ext cx="70699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・物質科学のための計算数理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 (S1S2), II (A1A2)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Fri. 3</a:t>
            </a:r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rd period</a:t>
            </a:r>
          </a:p>
          <a:p>
            <a:r>
              <a:rPr lang="en-US" altLang="en-US" sz="24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 -Exercise of computer simulation</a:t>
            </a:r>
          </a:p>
          <a:p>
            <a:r>
              <a:rPr lang="ja-JP" altLang="en-US" sz="2400" dirty="0" smtClean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・計算科学概論</a:t>
            </a:r>
            <a:r>
              <a:rPr lang="en-US" altLang="ja-JP" sz="2400" dirty="0" smtClean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 (for undergraduate)</a:t>
            </a:r>
            <a:endParaRPr lang="en-US" altLang="ja-JP" sz="2400" dirty="0">
              <a:solidFill>
                <a:srgbClr val="595959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   Mon. </a:t>
            </a:r>
            <a:r>
              <a:rPr lang="en-US" altLang="ja-JP" sz="2400" dirty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3</a:t>
            </a:r>
            <a:r>
              <a:rPr lang="en-US" altLang="en-US" sz="2400" dirty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rd </a:t>
            </a:r>
            <a:r>
              <a:rPr lang="en-US" altLang="en-US" sz="2400" dirty="0" smtClean="0">
                <a:solidFill>
                  <a:srgbClr val="595959"/>
                </a:solidFill>
                <a:latin typeface="ヒラギノ角ゴ Pro W3"/>
                <a:ea typeface="ヒラギノ角ゴ Pro W3"/>
                <a:cs typeface="ヒラギノ角ゴ Pro W3"/>
              </a:rPr>
              <a:t>period</a:t>
            </a:r>
          </a:p>
          <a:p>
            <a:endParaRPr lang="en-US" altLang="ja-JP" sz="2400" dirty="0">
              <a:solidFill>
                <a:srgbClr val="595959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・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(archive/seminar)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計算科学科学技術特論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A,B,C</a:t>
            </a:r>
            <a:endParaRPr lang="en-US" altLang="ja-JP" sz="2400" dirty="0" smtClean="0">
              <a:solidFill>
                <a:srgbClr val="595959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0208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/>
          <p:cNvSpPr txBox="1"/>
          <p:nvPr/>
        </p:nvSpPr>
        <p:spPr>
          <a:xfrm>
            <a:off x="323528" y="1196752"/>
            <a:ext cx="77464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1.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Status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of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2400" i="1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is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represent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e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as</a:t>
            </a:r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complex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vector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lang="en-US" altLang="ja-JP" sz="2400" i="1" baseline="300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dimensional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Hilbert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space.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If you can use whole system of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Oakforest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-PACS,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h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ow many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can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you store in the memory?</a:t>
            </a:r>
          </a:p>
          <a:p>
            <a:endParaRPr lang="en-US" altLang="ja-JP" sz="24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2. Usually, B/F of </a:t>
            </a:r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modern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supercomputers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is less than 1.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Which kind of calculations is suitable for them?</a:t>
            </a: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3278" y="1"/>
            <a:ext cx="9144000" cy="8367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Exercises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(Not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report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problems)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7835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40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Quantum Lattic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e Model Solver</a:t>
            </a:r>
            <a:b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HΦ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07" y="476672"/>
            <a:ext cx="279481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  <p:sp>
        <p:nvSpPr>
          <p:cNvPr id="3" name="テキスト ボックス 2"/>
          <p:cNvSpPr txBox="1"/>
          <p:nvPr/>
        </p:nvSpPr>
        <p:spPr>
          <a:xfrm>
            <a:off x="457200" y="5013176"/>
            <a:ext cx="60111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HΦ developers:</a:t>
            </a:r>
            <a:endParaRPr lang="en-US" altLang="ja-JP" sz="2000" dirty="0">
              <a:solidFill>
                <a:srgbClr val="0000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Taka Misawa, </a:t>
            </a:r>
            <a:r>
              <a:rPr lang="en-US" altLang="ja-JP" sz="2000" dirty="0" err="1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Kazu</a:t>
            </a: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 Yoshimi, </a:t>
            </a:r>
            <a:r>
              <a:rPr lang="en-US" altLang="ja-JP" sz="2000" dirty="0" err="1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Mitsu</a:t>
            </a: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 Kawamura,</a:t>
            </a:r>
          </a:p>
          <a:p>
            <a:pPr lvl="0">
              <a:spcBef>
                <a:spcPct val="20000"/>
              </a:spcBef>
              <a:defRPr/>
            </a:pP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Naoki Kawashima</a:t>
            </a:r>
            <a:r>
              <a:rPr lang="ja-JP" altLang="en-US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(ISSP)</a:t>
            </a:r>
            <a:endParaRPr lang="en-US" altLang="ja-JP" sz="2000" dirty="0">
              <a:solidFill>
                <a:srgbClr val="0000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Synge </a:t>
            </a:r>
            <a:r>
              <a:rPr lang="en-US" altLang="ja-JP" sz="2000" dirty="0" err="1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Todo</a:t>
            </a: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 (Department of Physics, </a:t>
            </a:r>
            <a:r>
              <a:rPr lang="en-US" altLang="ja-JP" sz="2000" dirty="0" err="1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UTokyo</a:t>
            </a:r>
            <a:r>
              <a:rPr lang="en-US" altLang="ja-JP" sz="2000" dirty="0" smtClean="0">
                <a:solidFill>
                  <a:srgbClr val="0000FF"/>
                </a:solidFill>
                <a:latin typeface="ヒラギノ角ゴ Pro W3"/>
                <a:ea typeface="ヒラギノ角ゴ Pro W3"/>
                <a:cs typeface="ヒラギノ角ゴ Pro W3"/>
              </a:rPr>
              <a:t>)</a:t>
            </a:r>
            <a:endParaRPr lang="en-US" altLang="ja-JP" sz="2000" dirty="0">
              <a:solidFill>
                <a:srgbClr val="0000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2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1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有限温度計算手法</a:t>
            </a:r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: TPQ</a:t>
            </a:r>
            <a:endParaRPr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66057" y="1252961"/>
            <a:ext cx="440520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Please see our poster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(a letter-size hard copy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i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s distributed in the lecture)</a:t>
            </a:r>
          </a:p>
        </p:txBody>
      </p:sp>
      <p:sp>
        <p:nvSpPr>
          <p:cNvPr id="41" name="タイトル 1"/>
          <p:cNvSpPr txBox="1">
            <a:spLocks/>
          </p:cNvSpPr>
          <p:nvPr/>
        </p:nvSpPr>
        <p:spPr>
          <a:xfrm>
            <a:off x="3278" y="0"/>
            <a:ext cx="9144000" cy="981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ja-JP" altLang="ja-JP" sz="4000" dirty="0" smtClean="0">
                <a:latin typeface="ヒラギノ角ゴ Pro W3"/>
                <a:ea typeface="ヒラギノ角ゴ Pro W3"/>
              </a:rPr>
              <a:t>W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hat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is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HΦ?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2" name="図 1" descr="HPhi_descri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0728"/>
            <a:ext cx="4101681" cy="57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1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有限温度計算手法</a:t>
            </a:r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: TPQ</a:t>
            </a:r>
            <a:endParaRPr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66057" y="1252961"/>
            <a:ext cx="4461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Q. Where</a:t>
            </a:r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can</a:t>
            </a:r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you</a:t>
            </a:r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g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et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HΦ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？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A.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Materiapps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or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Github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1" name="タイトル 1"/>
          <p:cNvSpPr txBox="1">
            <a:spLocks/>
          </p:cNvSpPr>
          <p:nvPr/>
        </p:nvSpPr>
        <p:spPr>
          <a:xfrm>
            <a:off x="3278" y="0"/>
            <a:ext cx="9144000" cy="981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How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o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Get and Install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HΦ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71451" y="3099159"/>
            <a:ext cx="893628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Q.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What does HΦ require?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A. C compiler and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Lapack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.</a:t>
            </a:r>
          </a:p>
          <a:p>
            <a:r>
              <a:rPr lang="en-US" altLang="ja-JP" sz="24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 If you have MPI library, you can enjoy larger simulation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66057" y="2066484"/>
            <a:ext cx="8827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hlinkClick r:id="rId2"/>
              </a:rPr>
              <a:t>http://ma.cms-initiative.jp/en/application-list/hphi?set_language=</a:t>
            </a:r>
            <a:r>
              <a:rPr lang="en-US" altLang="ja-JP" sz="2400" dirty="0" smtClean="0">
                <a:hlinkClick r:id="rId2"/>
              </a:rPr>
              <a:t>en</a:t>
            </a:r>
            <a:endParaRPr lang="en-US" altLang="ja-JP" sz="2400" dirty="0" smtClean="0"/>
          </a:p>
          <a:p>
            <a:r>
              <a:rPr lang="en-US" altLang="ja-JP" sz="2400" dirty="0"/>
              <a:t>https://</a:t>
            </a:r>
            <a:r>
              <a:rPr lang="en-US" altLang="ja-JP" sz="2400" dirty="0" err="1"/>
              <a:t>github.com</a:t>
            </a:r>
            <a:r>
              <a:rPr lang="en-US" altLang="ja-JP" sz="2400" dirty="0"/>
              <a:t>/QLMS/</a:t>
            </a:r>
            <a:r>
              <a:rPr lang="en-US" altLang="ja-JP" sz="2400" dirty="0" err="1" smtClean="0"/>
              <a:t>HPhi</a:t>
            </a:r>
            <a:endParaRPr lang="en-US" altLang="ja-JP" sz="2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1451" y="4725144"/>
            <a:ext cx="367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Q.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How to install HΦ?</a:t>
            </a:r>
          </a:p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A. Let’s install with me!</a:t>
            </a:r>
          </a:p>
        </p:txBody>
      </p:sp>
    </p:spTree>
    <p:extLst>
      <p:ext uri="{BB962C8B-B14F-4D97-AF65-F5344CB8AC3E}">
        <p14:creationId xmlns:p14="http://schemas.microsoft.com/office/powerpoint/2010/main" val="1395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ボックス 16"/>
          <p:cNvSpPr txBox="1"/>
          <p:nvPr/>
        </p:nvSpPr>
        <p:spPr>
          <a:xfrm>
            <a:off x="323528" y="4077072"/>
            <a:ext cx="7329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Computational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Science 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計算科学</a:t>
            </a:r>
            <a:endParaRPr lang="en-US" altLang="ja-JP" sz="32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ja-JP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sz="3200" dirty="0" err="1" smtClean="0">
                <a:latin typeface="ヒラギノ角ゴ Pro W3"/>
                <a:ea typeface="ヒラギノ角ゴ Pro W3"/>
                <a:cs typeface="ヒラギノ角ゴ Pro W3"/>
              </a:rPr>
              <a:t>omputer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Science        </a:t>
            </a:r>
            <a:r>
              <a:rPr lang="ja-JP" altLang="en-US" sz="3200" dirty="0" smtClean="0">
                <a:latin typeface="ヒラギノ角ゴ Pro W3"/>
                <a:ea typeface="ヒラギノ角ゴ Pro W3"/>
                <a:cs typeface="ヒラギノ角ゴ Pro W3"/>
              </a:rPr>
              <a:t>計算機科学</a:t>
            </a:r>
            <a:endParaRPr lang="en-US" altLang="ja-JP" sz="32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2218" y="1268760"/>
            <a:ext cx="58496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</a:rPr>
              <a:t>1st Experimental Science</a:t>
            </a:r>
          </a:p>
          <a:p>
            <a:r>
              <a:rPr lang="en-US" altLang="ja-JP" sz="3200" dirty="0" smtClean="0">
                <a:latin typeface="ヒラギノ角ゴ Pro W3"/>
                <a:ea typeface="ヒラギノ角ゴ Pro W3"/>
              </a:rPr>
              <a:t>2nd Theoretical Science</a:t>
            </a:r>
          </a:p>
          <a:p>
            <a:r>
              <a:rPr lang="en-US" altLang="ja-JP" sz="3200" dirty="0" smtClean="0">
                <a:latin typeface="ヒラギノ角ゴ Pro W3"/>
                <a:ea typeface="ヒラギノ角ゴ Pro W3"/>
              </a:rPr>
              <a:t>3rd </a:t>
            </a:r>
            <a:r>
              <a:rPr lang="en-US" altLang="ja-JP" sz="3200" dirty="0" smtClean="0">
                <a:solidFill>
                  <a:srgbClr val="FF0000"/>
                </a:solidFill>
                <a:latin typeface="ヒラギノ角ゴ Pro W3"/>
                <a:ea typeface="ヒラギノ角ゴ Pro W3"/>
              </a:rPr>
              <a:t>Computational Science</a:t>
            </a:r>
          </a:p>
          <a:p>
            <a:r>
              <a:rPr lang="en-US" altLang="ja-JP" sz="3200" dirty="0" smtClean="0">
                <a:latin typeface="ヒラギノ角ゴ Pro W3"/>
                <a:ea typeface="ヒラギノ角ゴ Pro W3"/>
              </a:rPr>
              <a:t>4th </a:t>
            </a:r>
            <a:r>
              <a:rPr lang="en-US" altLang="ja-JP" sz="32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Data Science</a:t>
            </a: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Computational Science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0418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1"/>
            <a:ext cx="9144000" cy="609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2800" dirty="0" smtClean="0">
                <a:latin typeface="ヒラギノ角ゴ Pro W3"/>
                <a:ea typeface="ヒラギノ角ゴ Pro W3"/>
                <a:cs typeface="ヒラギノ角ゴ Pro W3"/>
              </a:rPr>
              <a:t>有限温度計算手法</a:t>
            </a:r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: TPQ</a:t>
            </a:r>
            <a:endParaRPr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66057" y="1841626"/>
            <a:ext cx="2659702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ja-JP" sz="2400" dirty="0" smtClean="0">
                <a:latin typeface="ヒラギノ角ゴ Pro W3" charset="-128"/>
                <a:ea typeface="ヒラギノ角ゴ Pro W3" charset="-128"/>
                <a:cs typeface="ヒラギノ角ゴ Pro W3" charset="-128"/>
              </a:rPr>
              <a:t>-Standard mode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66057" y="1252961"/>
            <a:ext cx="682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・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We have 2 modes of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preparing input files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41" name="タイトル 1"/>
          <p:cNvSpPr txBox="1">
            <a:spLocks/>
          </p:cNvSpPr>
          <p:nvPr/>
        </p:nvSpPr>
        <p:spPr>
          <a:xfrm>
            <a:off x="3278" y="0"/>
            <a:ext cx="9144000" cy="981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How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o </a:t>
            </a:r>
            <a:r>
              <a:rPr lang="ja-JP" altLang="ja-JP" sz="4000" dirty="0">
                <a:latin typeface="ヒラギノ角ゴ Pro W3"/>
                <a:ea typeface="ヒラギノ角ゴ Pro W3"/>
              </a:rPr>
              <a:t>U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se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HΦ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2446137"/>
            <a:ext cx="7325936" cy="280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057" y="5994400"/>
            <a:ext cx="8585843" cy="68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テキスト ボックス 31"/>
          <p:cNvSpPr txBox="1"/>
          <p:nvPr/>
        </p:nvSpPr>
        <p:spPr>
          <a:xfrm>
            <a:off x="266057" y="5443835"/>
            <a:ext cx="1673073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en-US" sz="2400" dirty="0" smtClean="0">
                <a:latin typeface="ヒラギノ角ゴ Pro W3" charset="-128"/>
                <a:ea typeface="ヒラギノ角ゴ Pro W3" charset="-128"/>
                <a:cs typeface="ヒラギノ角ゴ Pro W3" charset="-128"/>
              </a:rPr>
              <a:t>Execution</a:t>
            </a:r>
            <a:endParaRPr lang="en-US" altLang="ja-JP" sz="2400" dirty="0" smtClean="0">
              <a:latin typeface="ヒラギノ角ゴ Pro W3" charset="-128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234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57" y="1779355"/>
            <a:ext cx="2284409" cy="145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458" y="3452473"/>
            <a:ext cx="1209393" cy="100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458" y="4707313"/>
            <a:ext cx="2418786" cy="1898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266057" y="1252961"/>
            <a:ext cx="474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・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Parameters in </a:t>
            </a:r>
            <a:r>
              <a:rPr kumimoji="1" lang="en-US" altLang="ja-JP" sz="2400" dirty="0" err="1" smtClean="0">
                <a:latin typeface="Courier New"/>
                <a:ea typeface="ヒラギノ角ゴ Pro W3"/>
                <a:cs typeface="ヒラギノ角ゴ Pro W3"/>
              </a:rPr>
              <a:t>StdFace.def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3278" y="0"/>
            <a:ext cx="9144000" cy="981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How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to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Use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HΦ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10" name="図 9" descr="chap04_1_lattic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392" y="2276872"/>
            <a:ext cx="5153386" cy="4309491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275827" y="1818018"/>
            <a:ext cx="3845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Periodic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boundary</a:t>
            </a:r>
            <a:r>
              <a:rPr kumimoji="1" lang="ja-JP" altLang="en-US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condition!</a:t>
            </a:r>
            <a:endParaRPr kumimoji="1" lang="ja-JP" altLang="en-US" sz="2000" dirty="0">
              <a:solidFill>
                <a:srgbClr val="FF000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99111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40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PC Cluster </a:t>
            </a:r>
            <a:r>
              <a:rPr kumimoji="1" lang="en-US" altLang="ja-JP" dirty="0" smtClean="0">
                <a:latin typeface="Letter Gothic Std"/>
                <a:ea typeface="ヒラギノ角ゴ Pro W3"/>
                <a:cs typeface="Letter Gothic Std"/>
              </a:rPr>
              <a:t>mars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and</a:t>
            </a:r>
            <a:b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Tips on </a:t>
            </a:r>
            <a:r>
              <a:rPr lang="ja-JP" altLang="ja-JP" dirty="0">
                <a:latin typeface="ヒラギノ角ゴ Pro W3"/>
                <a:ea typeface="ヒラギノ角ゴ Pro W3"/>
                <a:cs typeface="ヒラギノ角ゴ Pro W3"/>
              </a:rPr>
              <a:t>U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nix </a:t>
            </a:r>
            <a:r>
              <a:rPr lang="ja-JP" altLang="ja-JP" dirty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kumimoji="1"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ommands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07" y="476672"/>
            <a:ext cx="279481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9009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PC</a:t>
            </a:r>
            <a:r>
              <a:rPr kumimoji="1"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dirty="0" smtClean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luster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mars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21747" y="2627887"/>
            <a:ext cx="6574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Intel Xeon X5675 3.06GHz, 6 core, 2 CPU 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200" y="2025223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Computing node:</a:t>
            </a:r>
            <a:r>
              <a:rPr kumimoji="1" lang="en-US" altLang="ja-JP" sz="3200" dirty="0" smtClean="0"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mars01,mars02,…,mars10 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75086" y="3629624"/>
            <a:ext cx="379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120 cores in total</a:t>
            </a:r>
            <a:endParaRPr kumimoji="1" lang="ja-JP" altLang="en-US" sz="32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3914" y="1472939"/>
            <a:ext cx="78595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Login node:</a:t>
            </a:r>
            <a:r>
              <a:rPr kumimoji="1" lang="en-US" altLang="ja-JP" sz="3200" dirty="0" smtClean="0"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mars 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4493981" y="3391908"/>
            <a:ext cx="3819525" cy="3248025"/>
          </a:xfrm>
          <a:prstGeom prst="roundRect">
            <a:avLst>
              <a:gd name="adj" fmla="val 8457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9" name="テキスト ボックス 3"/>
          <p:cNvSpPr txBox="1">
            <a:spLocks noChangeArrowheads="1"/>
          </p:cNvSpPr>
          <p:nvPr/>
        </p:nvSpPr>
        <p:spPr bwMode="auto">
          <a:xfrm>
            <a:off x="5900506" y="3391908"/>
            <a:ext cx="1082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 b="1" dirty="0"/>
              <a:t>mars01</a:t>
            </a:r>
            <a:endParaRPr lang="ja-JP" altLang="en-US" sz="2000" b="1" dirty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4606693" y="3968171"/>
            <a:ext cx="1728788" cy="15843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2" name="角丸四角形 11"/>
          <p:cNvSpPr/>
          <p:nvPr/>
        </p:nvSpPr>
        <p:spPr bwMode="auto">
          <a:xfrm>
            <a:off x="4560656" y="5730296"/>
            <a:ext cx="1871662" cy="5762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3" name="角丸四角形 12"/>
          <p:cNvSpPr/>
          <p:nvPr/>
        </p:nvSpPr>
        <p:spPr bwMode="auto">
          <a:xfrm>
            <a:off x="6478356" y="3968171"/>
            <a:ext cx="1728787" cy="15843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7" name="角丸四角形 16"/>
          <p:cNvSpPr/>
          <p:nvPr/>
        </p:nvSpPr>
        <p:spPr bwMode="auto">
          <a:xfrm>
            <a:off x="6432318" y="5730296"/>
            <a:ext cx="1800225" cy="5762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8" name="テキスト ボックス 17"/>
          <p:cNvSpPr txBox="1"/>
          <p:nvPr/>
        </p:nvSpPr>
        <p:spPr bwMode="auto">
          <a:xfrm>
            <a:off x="5162318" y="3909433"/>
            <a:ext cx="580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b="1" dirty="0">
                <a:solidFill>
                  <a:srgbClr val="000000"/>
                </a:solidFill>
              </a:rPr>
              <a:t>CPU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 bwMode="auto">
          <a:xfrm>
            <a:off x="7033982" y="3922133"/>
            <a:ext cx="580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b="1" dirty="0">
                <a:solidFill>
                  <a:srgbClr val="000000"/>
                </a:solidFill>
              </a:rPr>
              <a:t>CPU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20" name="テキスト ボックス 31"/>
          <p:cNvSpPr txBox="1">
            <a:spLocks noChangeArrowheads="1"/>
          </p:cNvSpPr>
          <p:nvPr/>
        </p:nvSpPr>
        <p:spPr bwMode="auto">
          <a:xfrm>
            <a:off x="5429781" y="5831478"/>
            <a:ext cx="1736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1800" dirty="0" smtClean="0"/>
              <a:t>memory</a:t>
            </a:r>
            <a:r>
              <a:rPr lang="en-US" altLang="ja-JP" sz="1800" dirty="0" smtClean="0"/>
              <a:t>  </a:t>
            </a:r>
            <a:r>
              <a:rPr lang="en-US" altLang="ja-JP" sz="1800" dirty="0"/>
              <a:t>24GB</a:t>
            </a:r>
            <a:endParaRPr lang="ja-JP" altLang="en-US" sz="1800" dirty="0"/>
          </a:p>
        </p:txBody>
      </p:sp>
      <p:grpSp>
        <p:nvGrpSpPr>
          <p:cNvPr id="4" name="図形グループ 14"/>
          <p:cNvGrpSpPr>
            <a:grpSpLocks/>
          </p:cNvGrpSpPr>
          <p:nvPr/>
        </p:nvGrpSpPr>
        <p:grpSpPr bwMode="auto">
          <a:xfrm>
            <a:off x="4913081" y="4255508"/>
            <a:ext cx="1222375" cy="1223963"/>
            <a:chOff x="1306240" y="2492896"/>
            <a:chExt cx="1222534" cy="1224136"/>
          </a:xfrm>
        </p:grpSpPr>
        <p:sp>
          <p:nvSpPr>
            <p:cNvPr id="22" name="角丸四角形 21"/>
            <p:cNvSpPr/>
            <p:nvPr/>
          </p:nvSpPr>
          <p:spPr>
            <a:xfrm>
              <a:off x="1369748" y="2492896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1946085" y="2492896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4" name="角丸四角形 23"/>
            <p:cNvSpPr/>
            <p:nvPr/>
          </p:nvSpPr>
          <p:spPr>
            <a:xfrm>
              <a:off x="1369748" y="2924757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1369748" y="3356618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6" name="角丸四角形 25"/>
            <p:cNvSpPr/>
            <p:nvPr/>
          </p:nvSpPr>
          <p:spPr>
            <a:xfrm>
              <a:off x="1946085" y="2924757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7" name="角丸四角形 26"/>
            <p:cNvSpPr/>
            <p:nvPr/>
          </p:nvSpPr>
          <p:spPr>
            <a:xfrm>
              <a:off x="1946085" y="3356618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28" name="テキスト ボックス 24"/>
            <p:cNvSpPr txBox="1">
              <a:spLocks noChangeArrowheads="1"/>
            </p:cNvSpPr>
            <p:nvPr/>
          </p:nvSpPr>
          <p:spPr bwMode="auto">
            <a:xfrm>
              <a:off x="1310432" y="2518296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core1</a:t>
              </a:r>
              <a:endParaRPr lang="ja-JP" altLang="en-US" sz="1400"/>
            </a:p>
          </p:txBody>
        </p:sp>
        <p:sp>
          <p:nvSpPr>
            <p:cNvPr id="29" name="テキスト ボックス 25"/>
            <p:cNvSpPr txBox="1">
              <a:spLocks noChangeArrowheads="1"/>
            </p:cNvSpPr>
            <p:nvPr/>
          </p:nvSpPr>
          <p:spPr bwMode="auto">
            <a:xfrm>
              <a:off x="1883906" y="2518296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core2</a:t>
              </a:r>
              <a:endParaRPr lang="ja-JP" altLang="en-US" sz="1400"/>
            </a:p>
          </p:txBody>
        </p:sp>
        <p:sp>
          <p:nvSpPr>
            <p:cNvPr id="30" name="テキスト ボックス 26"/>
            <p:cNvSpPr txBox="1">
              <a:spLocks noChangeArrowheads="1"/>
            </p:cNvSpPr>
            <p:nvPr/>
          </p:nvSpPr>
          <p:spPr bwMode="auto">
            <a:xfrm>
              <a:off x="1306240" y="294615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core3</a:t>
              </a:r>
              <a:endParaRPr lang="ja-JP" altLang="en-US" sz="1400"/>
            </a:p>
          </p:txBody>
        </p:sp>
        <p:sp>
          <p:nvSpPr>
            <p:cNvPr id="31" name="テキスト ボックス 27"/>
            <p:cNvSpPr txBox="1">
              <a:spLocks noChangeArrowheads="1"/>
            </p:cNvSpPr>
            <p:nvPr/>
          </p:nvSpPr>
          <p:spPr bwMode="auto">
            <a:xfrm>
              <a:off x="1886496" y="2950344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core4</a:t>
              </a:r>
              <a:endParaRPr lang="ja-JP" altLang="en-US" sz="1400"/>
            </a:p>
          </p:txBody>
        </p:sp>
        <p:sp>
          <p:nvSpPr>
            <p:cNvPr id="32" name="テキスト ボックス 28"/>
            <p:cNvSpPr txBox="1">
              <a:spLocks noChangeArrowheads="1"/>
            </p:cNvSpPr>
            <p:nvPr/>
          </p:nvSpPr>
          <p:spPr bwMode="auto">
            <a:xfrm>
              <a:off x="1306240" y="336969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core5</a:t>
              </a:r>
              <a:endParaRPr lang="ja-JP" altLang="en-US" sz="1400"/>
            </a:p>
          </p:txBody>
        </p:sp>
        <p:sp>
          <p:nvSpPr>
            <p:cNvPr id="33" name="テキスト ボックス 29"/>
            <p:cNvSpPr txBox="1">
              <a:spLocks noChangeArrowheads="1"/>
            </p:cNvSpPr>
            <p:nvPr/>
          </p:nvSpPr>
          <p:spPr bwMode="auto">
            <a:xfrm>
              <a:off x="1895004" y="338239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core6</a:t>
              </a:r>
              <a:endParaRPr lang="ja-JP" altLang="en-US" sz="1400"/>
            </a:p>
          </p:txBody>
        </p:sp>
      </p:grpSp>
      <p:grpSp>
        <p:nvGrpSpPr>
          <p:cNvPr id="5" name="図形グループ 50"/>
          <p:cNvGrpSpPr>
            <a:grpSpLocks/>
          </p:cNvGrpSpPr>
          <p:nvPr/>
        </p:nvGrpSpPr>
        <p:grpSpPr bwMode="auto">
          <a:xfrm>
            <a:off x="6782628" y="4249118"/>
            <a:ext cx="1222375" cy="1223963"/>
            <a:chOff x="1306240" y="2492896"/>
            <a:chExt cx="1222534" cy="1224136"/>
          </a:xfrm>
        </p:grpSpPr>
        <p:sp>
          <p:nvSpPr>
            <p:cNvPr id="39" name="角丸四角形 38"/>
            <p:cNvSpPr/>
            <p:nvPr/>
          </p:nvSpPr>
          <p:spPr>
            <a:xfrm>
              <a:off x="1369748" y="2492896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角丸四角形 39"/>
            <p:cNvSpPr/>
            <p:nvPr/>
          </p:nvSpPr>
          <p:spPr>
            <a:xfrm>
              <a:off x="1946086" y="2492896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1" name="角丸四角形 40"/>
            <p:cNvSpPr/>
            <p:nvPr/>
          </p:nvSpPr>
          <p:spPr>
            <a:xfrm>
              <a:off x="1369748" y="2924757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2" name="角丸四角形 41"/>
            <p:cNvSpPr/>
            <p:nvPr/>
          </p:nvSpPr>
          <p:spPr>
            <a:xfrm>
              <a:off x="1369748" y="3356618"/>
              <a:ext cx="503303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3" name="角丸四角形 42"/>
            <p:cNvSpPr/>
            <p:nvPr/>
          </p:nvSpPr>
          <p:spPr>
            <a:xfrm>
              <a:off x="1946086" y="2924757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1946086" y="3356618"/>
              <a:ext cx="503302" cy="360414"/>
            </a:xfrm>
            <a:prstGeom prst="roundRect">
              <a:avLst/>
            </a:prstGeom>
            <a:solidFill>
              <a:srgbClr val="FFFCD8"/>
            </a:solidFill>
            <a:ln>
              <a:solidFill>
                <a:srgbClr val="FFFCD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5" name="テキスト ボックス 24"/>
            <p:cNvSpPr txBox="1">
              <a:spLocks noChangeArrowheads="1"/>
            </p:cNvSpPr>
            <p:nvPr/>
          </p:nvSpPr>
          <p:spPr bwMode="auto">
            <a:xfrm>
              <a:off x="1310432" y="2518296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 dirty="0"/>
                <a:t>core1</a:t>
              </a:r>
              <a:endParaRPr lang="ja-JP" altLang="en-US" sz="1400" dirty="0"/>
            </a:p>
          </p:txBody>
        </p:sp>
        <p:sp>
          <p:nvSpPr>
            <p:cNvPr id="46" name="テキスト ボックス 25"/>
            <p:cNvSpPr txBox="1">
              <a:spLocks noChangeArrowheads="1"/>
            </p:cNvSpPr>
            <p:nvPr/>
          </p:nvSpPr>
          <p:spPr bwMode="auto">
            <a:xfrm>
              <a:off x="1883906" y="2518296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 dirty="0"/>
                <a:t>core2</a:t>
              </a:r>
              <a:endParaRPr lang="ja-JP" altLang="en-US" sz="1400" dirty="0"/>
            </a:p>
          </p:txBody>
        </p:sp>
        <p:sp>
          <p:nvSpPr>
            <p:cNvPr id="47" name="テキスト ボックス 26"/>
            <p:cNvSpPr txBox="1">
              <a:spLocks noChangeArrowheads="1"/>
            </p:cNvSpPr>
            <p:nvPr/>
          </p:nvSpPr>
          <p:spPr bwMode="auto">
            <a:xfrm>
              <a:off x="1306240" y="294615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core3</a:t>
              </a:r>
              <a:endParaRPr lang="ja-JP" altLang="en-US" sz="1400"/>
            </a:p>
          </p:txBody>
        </p:sp>
        <p:sp>
          <p:nvSpPr>
            <p:cNvPr id="48" name="テキスト ボックス 27"/>
            <p:cNvSpPr txBox="1">
              <a:spLocks noChangeArrowheads="1"/>
            </p:cNvSpPr>
            <p:nvPr/>
          </p:nvSpPr>
          <p:spPr bwMode="auto">
            <a:xfrm>
              <a:off x="1886496" y="2950344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core4</a:t>
              </a:r>
              <a:endParaRPr lang="ja-JP" altLang="en-US" sz="1400"/>
            </a:p>
          </p:txBody>
        </p:sp>
        <p:sp>
          <p:nvSpPr>
            <p:cNvPr id="49" name="テキスト ボックス 28"/>
            <p:cNvSpPr txBox="1">
              <a:spLocks noChangeArrowheads="1"/>
            </p:cNvSpPr>
            <p:nvPr/>
          </p:nvSpPr>
          <p:spPr bwMode="auto">
            <a:xfrm>
              <a:off x="1306240" y="336969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core5</a:t>
              </a:r>
              <a:endParaRPr lang="ja-JP" altLang="en-US" sz="1400"/>
            </a:p>
          </p:txBody>
        </p:sp>
        <p:sp>
          <p:nvSpPr>
            <p:cNvPr id="50" name="テキスト ボックス 29"/>
            <p:cNvSpPr txBox="1">
              <a:spLocks noChangeArrowheads="1"/>
            </p:cNvSpPr>
            <p:nvPr/>
          </p:nvSpPr>
          <p:spPr bwMode="auto">
            <a:xfrm>
              <a:off x="1895004" y="3382392"/>
              <a:ext cx="633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ja-JP" sz="1400"/>
                <a:t>core6</a:t>
              </a:r>
              <a:endParaRPr lang="ja-JP" altLang="en-US" sz="1400"/>
            </a:p>
          </p:txBody>
        </p:sp>
      </p:grpSp>
      <p:pic>
        <p:nvPicPr>
          <p:cNvPr id="52" name="図 51" descr="R510-front-gra-w2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22902"/>
            <a:ext cx="2645346" cy="1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5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>
                <a:latin typeface="ヒラギノ角ゴ Pro W3"/>
                <a:ea typeface="ヒラギノ角ゴ Pro W3"/>
                <a:cs typeface="ヒラギノ角ゴ Pro W3"/>
              </a:rPr>
              <a:t>PC</a:t>
            </a:r>
            <a:r>
              <a:rPr lang="ja-JP" altLang="en-US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mtClean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smtClean="0">
                <a:latin typeface="ヒラギノ角ゴ Pro W3"/>
                <a:ea typeface="ヒラギノ角ゴ Pro W3"/>
                <a:cs typeface="ヒラギノ角ゴ Pro W3"/>
              </a:rPr>
              <a:t>luster mars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3914" y="1472939"/>
            <a:ext cx="78595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>
                <a:latin typeface="ヒラギノ角ゴ Pro W3"/>
                <a:ea typeface="ヒラギノ角ゴ Pro W3"/>
                <a:cs typeface="ヒラギノ角ゴ Pro W3"/>
              </a:rPr>
              <a:t>Login node:</a:t>
            </a:r>
            <a:r>
              <a:rPr kumimoji="1" lang="en-US" altLang="ja-JP" sz="3200" dirty="0" smtClean="0"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mars 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58514" y="4116832"/>
            <a:ext cx="59462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sh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–Y –l </a:t>
            </a:r>
            <a:r>
              <a:rPr kumimoji="1" lang="en-US" altLang="ja-JP" sz="3200" i="1" dirty="0" smtClean="0">
                <a:solidFill>
                  <a:schemeClr val="accent1"/>
                </a:solidFill>
                <a:latin typeface="+mj-lt"/>
                <a:ea typeface="ヒラギノ角ゴ Pro W6"/>
                <a:cs typeface="ヒラギノ角ゴ Pro W6"/>
              </a:rPr>
              <a:t>username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133.11.72.58 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49940" y="4716432"/>
            <a:ext cx="5904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sh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–Y </a:t>
            </a:r>
            <a:r>
              <a:rPr kumimoji="1" lang="en-US" altLang="ja-JP" sz="3200" i="1" dirty="0" smtClean="0">
                <a:solidFill>
                  <a:schemeClr val="accent1"/>
                </a:solidFill>
                <a:latin typeface="+mj-lt"/>
                <a:ea typeface="ヒラギノ角ゴ Pro W6"/>
                <a:cs typeface="ヒラギノ角ゴ Pro W6"/>
              </a:rPr>
              <a:t>username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@133.11.72.58 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6566" y="3580192"/>
            <a:ext cx="35273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Remote login by 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sh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5878" y="2066482"/>
            <a:ext cx="48848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 IP address: 133.11.72.58 </a:t>
            </a: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(visible only within 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UTokyo</a:t>
            </a:r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)</a:t>
            </a:r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2656823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/>
          <p:cNvSpPr txBox="1"/>
          <p:nvPr/>
        </p:nvSpPr>
        <p:spPr>
          <a:xfrm>
            <a:off x="647452" y="936436"/>
            <a:ext cx="46846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pwd</a:t>
            </a:r>
            <a:endParaRPr kumimoji="1"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/home/Student/</a:t>
            </a:r>
            <a:r>
              <a:rPr kumimoji="1" lang="en-US" altLang="ja-JP" sz="3200" i="1" dirty="0" smtClean="0">
                <a:latin typeface="+mj-lt"/>
                <a:ea typeface="ヒラギノ角ゴ Pro W6"/>
                <a:cs typeface="ヒラギノ角ゴ Pro W6"/>
              </a:rPr>
              <a:t>username</a:t>
            </a:r>
            <a:endParaRPr kumimoji="1" lang="ja-JP" altLang="en-US" sz="3200" i="1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7992" y="418718"/>
            <a:ext cx="42258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W</a:t>
            </a:r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here</a:t>
            </a:r>
            <a:r>
              <a:rPr lang="ja-JP" altLang="en-US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are you</a:t>
            </a:r>
            <a:r>
              <a:rPr lang="en-US" altLang="en-US" sz="3200" dirty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?</a:t>
            </a:r>
            <a:r>
              <a:rPr lang="en-US" altLang="ja-JP" sz="3200" dirty="0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 </a:t>
            </a:r>
            <a:r>
              <a:rPr lang="en-US" altLang="ja-JP" sz="3200" dirty="0" err="1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pwd</a:t>
            </a:r>
            <a:endParaRPr kumimoji="1" lang="ja-JP" altLang="en-US" sz="3200" dirty="0">
              <a:solidFill>
                <a:schemeClr val="tx2"/>
              </a:solidFill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7304" y="3780411"/>
            <a:ext cx="32243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Walk around</a:t>
            </a:r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 cd</a:t>
            </a:r>
            <a:endParaRPr kumimoji="1" lang="ja-JP" altLang="en-US" sz="3200" dirty="0">
              <a:solidFill>
                <a:schemeClr val="tx2"/>
              </a:solidFill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067944" y="3762006"/>
            <a:ext cx="468469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 cd ..</a:t>
            </a:r>
          </a:p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pwd</a:t>
            </a:r>
            <a:endParaRPr kumimoji="1"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/home/Student</a:t>
            </a:r>
          </a:p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cd ./username</a:t>
            </a: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pwd</a:t>
            </a:r>
            <a:endParaRPr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3200" dirty="0">
                <a:ea typeface="ヒラギノ角ゴ Pro W6"/>
                <a:cs typeface="ヒラギノ角ゴ Pro W6"/>
              </a:rPr>
              <a:t>/home/Student/</a:t>
            </a:r>
            <a:r>
              <a:rPr lang="en-US" altLang="ja-JP" sz="3200" i="1" dirty="0">
                <a:ea typeface="ヒラギノ角ゴ Pro W6"/>
                <a:cs typeface="ヒラギノ角ゴ Pro W6"/>
              </a:rPr>
              <a:t>username</a:t>
            </a:r>
            <a:endParaRPr lang="ja-JP" altLang="en-US" sz="3200" i="1" dirty="0">
              <a:ea typeface="ヒラギノ角ゴ Pro W6"/>
              <a:cs typeface="ヒラギノ角ゴ Pro W6"/>
            </a:endParaRPr>
          </a:p>
          <a:p>
            <a:endParaRPr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endParaRPr kumimoji="1" lang="ja-JP" altLang="en-US" sz="32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7304" y="2150355"/>
            <a:ext cx="38294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What are there?</a:t>
            </a:r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 </a:t>
            </a:r>
            <a:r>
              <a:rPr lang="en-US" altLang="ja-JP" sz="3200" dirty="0" err="1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l</a:t>
            </a:r>
            <a:r>
              <a:rPr kumimoji="1" lang="en-US" altLang="ja-JP" sz="3200" dirty="0" err="1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s</a:t>
            </a:r>
            <a:endParaRPr kumimoji="1" lang="ja-JP" altLang="en-US" sz="3200" dirty="0">
              <a:solidFill>
                <a:schemeClr val="tx2"/>
              </a:solidFill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4753" y="2606296"/>
            <a:ext cx="79666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ls</a:t>
            </a:r>
            <a:endParaRPr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2800" dirty="0" err="1" smtClean="0">
                <a:latin typeface="+mj-lt"/>
                <a:ea typeface="ヒラギノ角ゴ Pro W6"/>
                <a:cs typeface="ヒラギノ角ゴ Pro W6"/>
              </a:rPr>
              <a:t>NVIDIA_GPU_Computing_SDK</a:t>
            </a:r>
            <a:r>
              <a:rPr lang="en-US" altLang="ja-JP" sz="2800" dirty="0" smtClean="0">
                <a:latin typeface="+mj-lt"/>
                <a:ea typeface="ヒラギノ角ゴ Pro W6"/>
                <a:cs typeface="ヒラギノ角ゴ Pro W6"/>
              </a:rPr>
              <a:t>  </a:t>
            </a:r>
            <a:r>
              <a:rPr lang="en-US" altLang="ja-JP" sz="2800" dirty="0" err="1">
                <a:latin typeface="+mj-lt"/>
                <a:ea typeface="ヒラギノ角ゴ Pro W6"/>
                <a:cs typeface="ヒラギノ角ゴ Pro W6"/>
              </a:rPr>
              <a:t>qsubsamples</a:t>
            </a:r>
            <a:r>
              <a:rPr lang="en-US" altLang="ja-JP" sz="2800" dirty="0">
                <a:latin typeface="+mj-lt"/>
                <a:ea typeface="ヒラギノ角ゴ Pro W6"/>
                <a:cs typeface="ヒラギノ角ゴ Pro W6"/>
              </a:rPr>
              <a:t>  </a:t>
            </a:r>
            <a:r>
              <a:rPr lang="en-US" altLang="ja-JP" sz="2800" dirty="0" smtClean="0">
                <a:latin typeface="+mj-lt"/>
                <a:ea typeface="ヒラギノ角ゴ Pro W6"/>
                <a:cs typeface="ヒラギノ角ゴ Pro W6"/>
              </a:rPr>
              <a:t>WIEN2k</a:t>
            </a:r>
            <a:endParaRPr kumimoji="1" lang="en-US" altLang="ja-JP" sz="2800" dirty="0" smtClean="0">
              <a:latin typeface="+mj-lt"/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395179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47452" y="936436"/>
            <a:ext cx="46655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pwd</a:t>
            </a:r>
            <a:endParaRPr kumimoji="1" lang="en-US" altLang="ja-JP" sz="32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/home/Student/</a:t>
            </a:r>
            <a:r>
              <a:rPr lang="en-US" altLang="ja-JP" sz="3200" i="1" dirty="0" smtClean="0">
                <a:latin typeface="+mj-lt"/>
                <a:ea typeface="ヒラギノ角ゴ Pro W6"/>
                <a:cs typeface="ヒラギノ角ゴ Pro W6"/>
              </a:rPr>
              <a:t>username</a:t>
            </a:r>
            <a:endParaRPr kumimoji="1" lang="en-US" altLang="ja-JP" sz="3200" i="1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mkdir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exercise</a:t>
            </a:r>
            <a:endParaRPr lang="en-US" altLang="ja-JP" sz="3200" i="1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$ cd ./exercise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7992" y="418718"/>
            <a:ext cx="52687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Make</a:t>
            </a:r>
            <a:r>
              <a:rPr lang="ja-JP" altLang="en-US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new</a:t>
            </a:r>
            <a:r>
              <a:rPr lang="ja-JP" altLang="en-US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directory</a:t>
            </a:r>
            <a:r>
              <a:rPr lang="en-US" altLang="ja-JP" sz="3200" dirty="0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 </a:t>
            </a:r>
            <a:r>
              <a:rPr lang="en-US" altLang="ja-JP" sz="3200" dirty="0" err="1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mkdir</a:t>
            </a:r>
            <a:endParaRPr kumimoji="1" lang="ja-JP" altLang="en-US" sz="3200" dirty="0">
              <a:solidFill>
                <a:schemeClr val="tx2"/>
              </a:solidFill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2860" y="3881497"/>
            <a:ext cx="71047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cp –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r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/home/Student/Public/101212 ./.</a:t>
            </a:r>
            <a:endParaRPr lang="en-US" altLang="ja-JP" sz="3200" i="1" dirty="0" smtClean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3400" y="3363779"/>
            <a:ext cx="56498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tx2"/>
                </a:solidFill>
                <a:latin typeface="ヒラギノ角ゴ Pro W3"/>
                <a:ea typeface="ヒラギノ角ゴ Pro W3"/>
                <a:cs typeface="ヒラギノ角ゴ Pro W3"/>
              </a:rPr>
              <a:t>Copy files/directories</a:t>
            </a:r>
            <a:r>
              <a:rPr lang="en-US" altLang="ja-JP" sz="3200" dirty="0" smtClean="0">
                <a:solidFill>
                  <a:schemeClr val="tx2"/>
                </a:solidFill>
                <a:latin typeface="+mj-lt"/>
                <a:ea typeface="ヒラギノ角ゴ Pro W6"/>
                <a:cs typeface="ヒラギノ角ゴ Pro W6"/>
              </a:rPr>
              <a:t> cp (-r)</a:t>
            </a:r>
            <a:endParaRPr kumimoji="1" lang="ja-JP" altLang="en-US" sz="3200" dirty="0">
              <a:solidFill>
                <a:schemeClr val="tx2"/>
              </a:solidFill>
              <a:latin typeface="+mj-lt"/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2000862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3710"/>
            <a:ext cx="9144000" cy="9614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Write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a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Program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and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Execute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4400" dirty="0">
                <a:latin typeface="ヒラギノ角ゴ Pro W3"/>
                <a:ea typeface="ヒラギノ角ゴ Pro W3"/>
                <a:cs typeface="ヒラギノ角ゴ Pro W3"/>
              </a:rPr>
              <a:t>I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t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00" y="2057400"/>
            <a:ext cx="4485122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+mj-lt"/>
                <a:ea typeface="ヒラギノ角ゴ Pro W6"/>
                <a:cs typeface="ヒラギノ角ゴ Pro W6"/>
              </a:rPr>
              <a:t>p</a:t>
            </a:r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rogram hello</a:t>
            </a: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  implicit none</a:t>
            </a: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  write(*,*) "Hello world!”</a:t>
            </a:r>
          </a:p>
          <a:p>
            <a:r>
              <a:rPr lang="en-US" altLang="ja-JP" sz="3200" dirty="0">
                <a:latin typeface="+mj-lt"/>
                <a:ea typeface="ヒラギノ角ゴ Pro W6"/>
                <a:cs typeface="ヒラギノ角ゴ Pro W6"/>
              </a:rPr>
              <a:t>e</a:t>
            </a:r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nd program hello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56764" y="4373940"/>
            <a:ext cx="3418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err="1" smtClean="0">
                <a:latin typeface="+mj-lt"/>
                <a:ea typeface="ヒラギノ角ゴ Pro W6"/>
                <a:cs typeface="ヒラギノ角ゴ Pro W6"/>
              </a:rPr>
              <a:t>gfortran</a:t>
            </a:r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 hello.f90</a:t>
            </a:r>
          </a:p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+mj-lt"/>
                <a:ea typeface="ヒラギノ角ゴ Pro W6"/>
                <a:cs typeface="ヒラギノ角ゴ Pro W6"/>
              </a:rPr>
              <a:t>./</a:t>
            </a:r>
            <a:r>
              <a:rPr kumimoji="1" lang="en-US" altLang="ja-JP" sz="3200" dirty="0" err="1" smtClean="0">
                <a:solidFill>
                  <a:srgbClr val="FF0000"/>
                </a:solidFill>
                <a:latin typeface="+mj-lt"/>
                <a:ea typeface="ヒラギノ角ゴ Pro W6"/>
                <a:cs typeface="ヒラギノ角ゴ Pro W6"/>
              </a:rPr>
              <a:t>a.out</a:t>
            </a:r>
            <a:endParaRPr kumimoji="1" lang="en-US" altLang="ja-JP" sz="3200" dirty="0" smtClean="0">
              <a:solidFill>
                <a:srgbClr val="FF0000"/>
              </a:solidFill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3200" dirty="0" smtClean="0">
                <a:latin typeface="+mj-lt"/>
                <a:ea typeface="ヒラギノ角ゴ Pro W6"/>
                <a:cs typeface="ヒラギノ角ゴ Pro W6"/>
              </a:rPr>
              <a:t>Hello world!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7452" y="1219200"/>
            <a:ext cx="23960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+mj-lt"/>
                <a:ea typeface="ヒラギノ角ゴ Pro W6"/>
                <a:cs typeface="ヒラギノ角ゴ Pro W6"/>
              </a:rPr>
              <a:t>$ vi hello.f90</a:t>
            </a:r>
            <a:endParaRPr lang="en-US" altLang="ja-JP" sz="3200" i="1" dirty="0" smtClean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127486" y="6229290"/>
            <a:ext cx="785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smtClean="0">
                <a:latin typeface="ヒラギノ角ゴ Pro W6"/>
                <a:ea typeface="ヒラギノ角ゴ Pro W6"/>
                <a:cs typeface="ヒラギノ角ゴ Pro W6"/>
              </a:rPr>
              <a:t>Computing node</a:t>
            </a:r>
            <a:r>
              <a:rPr kumimoji="1" lang="en-US" altLang="ja-JP" sz="2000" dirty="0" smtClean="0"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2000" dirty="0" smtClean="0">
                <a:latin typeface="+mj-lt"/>
                <a:ea typeface="ヒラギノ角ゴ Pro W6"/>
                <a:cs typeface="ヒラギノ角ゴ Pro W6"/>
              </a:rPr>
              <a:t>mars01, …</a:t>
            </a:r>
            <a:endParaRPr kumimoji="1" lang="ja-JP" altLang="en-US" sz="2000" dirty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124200" y="5791200"/>
            <a:ext cx="785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ヒラギノ角ゴ Pro W6"/>
                <a:ea typeface="ヒラギノ角ゴ Pro W6"/>
                <a:cs typeface="ヒラギノ角ゴ Pro W6"/>
              </a:rPr>
              <a:t>Login node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+mj-lt"/>
                <a:ea typeface="ヒラギノ角ゴ Pro W6"/>
                <a:cs typeface="ヒラギノ角ゴ Pro W6"/>
              </a:rPr>
              <a:t>mars   Executed at mars</a:t>
            </a:r>
            <a:endParaRPr kumimoji="1" lang="ja-JP" altLang="en-US" sz="2000" dirty="0">
              <a:solidFill>
                <a:srgbClr val="FF0000"/>
              </a:solidFill>
              <a:latin typeface="+mj-lt"/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1564143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143000" y="2430720"/>
            <a:ext cx="6888437" cy="304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#!/bin/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sh</a:t>
            </a:r>
            <a:endParaRPr lang="en-US" altLang="ja-JP" sz="24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#$ -S /bin/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sh</a:t>
            </a:r>
            <a:endParaRPr lang="en-US" altLang="ja-JP" sz="24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#$ -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cwd</a:t>
            </a:r>
            <a:endParaRPr lang="en-US" altLang="ja-JP" sz="2400" dirty="0" smtClean="0">
              <a:latin typeface="+mj-lt"/>
              <a:ea typeface="ヒラギノ角ゴ Pro W6"/>
              <a:cs typeface="ヒラギノ角ゴ Pro W6"/>
            </a:endParaRP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#$ -V</a:t>
            </a: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#$ -q gr1.q@mars01</a:t>
            </a: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#$ -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pe</a:t>
            </a:r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 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smp</a:t>
            </a:r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 1</a:t>
            </a: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export OMP_NUM_THREADS=1</a:t>
            </a:r>
          </a:p>
          <a:p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./</a:t>
            </a:r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a.out</a:t>
            </a:r>
            <a:r>
              <a:rPr lang="en-US" altLang="ja-JP" sz="2400" dirty="0" smtClean="0">
                <a:latin typeface="+mj-lt"/>
                <a:ea typeface="ヒラギノ角ゴ Pro W6"/>
                <a:cs typeface="ヒラギノ角ゴ Pro W6"/>
              </a:rPr>
              <a:t> &gt; log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86200" y="3886200"/>
            <a:ext cx="417375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6"/>
                <a:ea typeface="ヒラギノ角ゴ Pro W6"/>
                <a:cs typeface="ヒラギノ角ゴ Pro W6"/>
              </a:rPr>
              <a:t>← submit job to m</a:t>
            </a:r>
            <a:r>
              <a:rPr kumimoji="1" lang="en-US" altLang="ja-JP" sz="2400" dirty="0" smtClean="0">
                <a:latin typeface="ヒラギノ角ゴ Pro W6"/>
                <a:ea typeface="ヒラギノ角ゴ Pro W6"/>
                <a:cs typeface="ヒラギノ角ゴ Pro W6"/>
              </a:rPr>
              <a:t>ars01</a:t>
            </a:r>
            <a:endParaRPr kumimoji="1" lang="ja-JP" altLang="en-US" sz="2400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75856" y="5029200"/>
            <a:ext cx="542671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6"/>
                <a:ea typeface="ヒラギノ角ゴ Pro W6"/>
                <a:cs typeface="ヒラギノ角ゴ Pro W6"/>
              </a:rPr>
              <a:t>←Standard output in a file “log”</a:t>
            </a:r>
            <a:endParaRPr kumimoji="1" lang="ja-JP" altLang="en-US" sz="2400" dirty="0">
              <a:latin typeface="ヒラギノ角ゴ Pro W6"/>
              <a:ea typeface="ヒラギノ角ゴ Pro W6"/>
              <a:cs typeface="ヒラギノ角ゴ Pro W6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73071" y="1944707"/>
            <a:ext cx="98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+mj-lt"/>
                <a:ea typeface="ヒラギノ角ゴ Pro W6"/>
                <a:cs typeface="ヒラギノ角ゴ Pro W6"/>
              </a:rPr>
              <a:t>sub.sh</a:t>
            </a:r>
            <a:endParaRPr kumimoji="1" lang="en-US" altLang="ja-JP" sz="2400" dirty="0" smtClean="0"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3911" y="990600"/>
            <a:ext cx="7981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ヒラギノ角ゴ Pro W6"/>
                <a:ea typeface="ヒラギノ角ゴ Pro W6"/>
              </a:rPr>
              <a:t>Job</a:t>
            </a:r>
            <a:r>
              <a:rPr lang="en-US" altLang="en-US" sz="2400" dirty="0">
                <a:latin typeface="ヒラギノ角ゴ Pro W6"/>
                <a:ea typeface="ヒラギノ角ゴ Pro W6"/>
              </a:rPr>
              <a:t> </a:t>
            </a:r>
            <a:r>
              <a:rPr lang="en-US" altLang="en-US" sz="2400" dirty="0" smtClean="0">
                <a:latin typeface="ヒラギノ角ゴ Pro W6"/>
                <a:ea typeface="ヒラギノ角ゴ Pro W6"/>
              </a:rPr>
              <a:t>submission</a:t>
            </a:r>
            <a:r>
              <a:rPr kumimoji="1" lang="en-US" altLang="ja-JP" sz="2400" dirty="0" smtClean="0">
                <a:latin typeface="ヒラギノ角ゴ Pro W6"/>
                <a:ea typeface="ヒラギノ角ゴ Pro W6"/>
              </a:rPr>
              <a:t>: Submit </a:t>
            </a:r>
            <a:r>
              <a:rPr lang="en-US" altLang="ja-JP" sz="2400" dirty="0" smtClean="0">
                <a:latin typeface="ヒラギノ角ゴ Pro W6"/>
                <a:ea typeface="ヒラギノ角ゴ Pro W6"/>
              </a:rPr>
              <a:t>job </a:t>
            </a:r>
            <a:r>
              <a:rPr kumimoji="1" lang="en-US" altLang="ja-JP" sz="2400" dirty="0" smtClean="0">
                <a:latin typeface="ヒラギノ角ゴ Pro W6"/>
                <a:ea typeface="ヒラギノ角ゴ Pro W6"/>
              </a:rPr>
              <a:t>script to scheduler</a:t>
            </a:r>
            <a:endParaRPr lang="en-US" altLang="ja-JP" sz="2400" dirty="0" smtClean="0">
              <a:latin typeface="ヒラギノ角ゴ Pro W6"/>
              <a:ea typeface="ヒラギノ角ゴ Pro W6"/>
            </a:endParaRPr>
          </a:p>
          <a:p>
            <a:r>
              <a:rPr lang="en-US" altLang="ja-JP" sz="3200" b="1" dirty="0" smtClean="0">
                <a:latin typeface="+mj-lt"/>
                <a:ea typeface="ヒラギノ角ゴ Pro W6"/>
              </a:rPr>
              <a:t>$ </a:t>
            </a:r>
            <a:r>
              <a:rPr lang="en-US" altLang="ja-JP" sz="3200" b="1" dirty="0" err="1" smtClean="0">
                <a:latin typeface="+mj-lt"/>
                <a:ea typeface="ヒラギノ角ゴ Pro W6"/>
              </a:rPr>
              <a:t>qsub</a:t>
            </a:r>
            <a:r>
              <a:rPr lang="en-US" altLang="ja-JP" sz="3200" b="1" dirty="0" smtClean="0">
                <a:latin typeface="+mj-lt"/>
                <a:ea typeface="ヒラギノ角ゴ Pro W6"/>
              </a:rPr>
              <a:t> ./</a:t>
            </a:r>
            <a:r>
              <a:rPr lang="en-US" altLang="ja-JP" sz="3200" b="1" dirty="0" err="1" smtClean="0">
                <a:latin typeface="+mj-lt"/>
                <a:ea typeface="ヒラギノ角ゴ Pro W6"/>
              </a:rPr>
              <a:t>sub.sh</a:t>
            </a:r>
            <a:endParaRPr lang="en-US" altLang="ja-JP" sz="3200" b="1" dirty="0" smtClean="0">
              <a:latin typeface="+mj-lt"/>
              <a:ea typeface="ヒラギノ角ゴ Pro W6"/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0" y="3710"/>
            <a:ext cx="9144000" cy="9614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dirty="0" smtClean="0">
                <a:latin typeface="ヒラギノ角ゴ Pro W3"/>
                <a:ea typeface="ヒラギノ角ゴ Pro W3"/>
                <a:cs typeface="ヒラギノ角ゴ Pro W3"/>
              </a:rPr>
              <a:t>E</a:t>
            </a:r>
            <a:r>
              <a:rPr lang="en-US" altLang="ja-JP" sz="4400" dirty="0" err="1" smtClean="0">
                <a:latin typeface="ヒラギノ角ゴ Pro W3"/>
                <a:ea typeface="ヒラギノ角ゴ Pro W3"/>
                <a:cs typeface="ヒラギノ角ゴ Pro W3"/>
              </a:rPr>
              <a:t>xecute</a:t>
            </a:r>
            <a:r>
              <a:rPr lang="ja-JP" altLang="en-US" sz="4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00" dirty="0" smtClean="0">
                <a:latin typeface="ヒラギノ角ゴ Pro W3"/>
                <a:ea typeface="ヒラギノ角ゴ Pro W3"/>
                <a:cs typeface="ヒラギノ角ゴ Pro W3"/>
              </a:rPr>
              <a:t>Jobs</a:t>
            </a:r>
            <a:r>
              <a:rPr lang="ja-JP" altLang="en-US" sz="4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00" dirty="0" smtClean="0">
                <a:latin typeface="ヒラギノ角ゴ Pro W3"/>
                <a:ea typeface="ヒラギノ角ゴ Pro W3"/>
                <a:cs typeface="ヒラギノ角ゴ Pro W3"/>
              </a:rPr>
              <a:t>with</a:t>
            </a:r>
            <a:r>
              <a:rPr lang="ja-JP" altLang="en-US" sz="4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00" dirty="0" smtClean="0">
                <a:latin typeface="ヒラギノ角ゴ Pro W3"/>
                <a:ea typeface="ヒラギノ角ゴ Pro W3"/>
                <a:cs typeface="ヒラギノ角ゴ Pro W3"/>
              </a:rPr>
              <a:t>Job</a:t>
            </a:r>
            <a:r>
              <a:rPr lang="ja-JP" altLang="en-US" sz="4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00" dirty="0" smtClean="0">
                <a:latin typeface="ヒラギノ角ゴ Pro W3"/>
                <a:ea typeface="ヒラギノ角ゴ Pro W3"/>
                <a:cs typeface="ヒラギノ角ゴ Pro W3"/>
              </a:rPr>
              <a:t>Scheduler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45239" y="6029235"/>
            <a:ext cx="785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smtClean="0">
                <a:solidFill>
                  <a:srgbClr val="FF0000"/>
                </a:solidFill>
                <a:latin typeface="ヒラギノ角ゴ Pro W6"/>
                <a:ea typeface="ヒラギノ角ゴ Pro W6"/>
                <a:cs typeface="ヒラギノ角ゴ Pro W6"/>
              </a:rPr>
              <a:t>Computing node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+mj-lt"/>
                <a:ea typeface="ヒラギノ角ゴ Pro W6"/>
                <a:cs typeface="ヒラギノ角ゴ Pro W6"/>
              </a:rPr>
              <a:t>mars01, …  </a:t>
            </a:r>
            <a:r>
              <a:rPr lang="en-US" altLang="ja-JP" sz="2000" dirty="0">
                <a:solidFill>
                  <a:srgbClr val="FF0000"/>
                </a:solidFill>
                <a:ea typeface="ヒラギノ角ゴ Pro W6"/>
                <a:cs typeface="ヒラギノ角ゴ Pro W6"/>
              </a:rPr>
              <a:t> Executed at </a:t>
            </a:r>
            <a:r>
              <a:rPr lang="en-US" altLang="ja-JP" sz="2000" dirty="0" smtClean="0">
                <a:solidFill>
                  <a:srgbClr val="FF0000"/>
                </a:solidFill>
                <a:ea typeface="ヒラギノ角ゴ Pro W6"/>
                <a:cs typeface="ヒラギノ角ゴ Pro W6"/>
              </a:rPr>
              <a:t>mars01</a:t>
            </a:r>
            <a:endParaRPr kumimoji="1" lang="ja-JP" altLang="en-US" sz="2000" dirty="0">
              <a:solidFill>
                <a:srgbClr val="FF0000"/>
              </a:solidFill>
              <a:latin typeface="+mj-lt"/>
              <a:ea typeface="ヒラギノ角ゴ Pro W6"/>
              <a:cs typeface="ヒラギノ角ゴ Pro W6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41953" y="5591145"/>
            <a:ext cx="785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 smtClean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Login node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ヒラギノ角ゴ Pro W6"/>
                <a:ea typeface="ヒラギノ角ゴ Pro W6"/>
                <a:cs typeface="ヒラギノ角ゴ Pro W6"/>
              </a:rPr>
              <a:t> </a:t>
            </a:r>
            <a:r>
              <a:rPr kumimoji="1" lang="en-US" altLang="ja-JP" sz="2000" dirty="0" smtClean="0">
                <a:solidFill>
                  <a:srgbClr val="000000"/>
                </a:solidFill>
                <a:latin typeface="+mj-lt"/>
                <a:ea typeface="ヒラギノ角ゴ Pro W6"/>
                <a:cs typeface="ヒラギノ角ゴ Pro W6"/>
              </a:rPr>
              <a:t>mars</a:t>
            </a:r>
            <a:endParaRPr kumimoji="1" lang="ja-JP" altLang="en-US" sz="2000" dirty="0">
              <a:solidFill>
                <a:srgbClr val="000000"/>
              </a:solidFill>
              <a:latin typeface="+mj-lt"/>
              <a:ea typeface="ヒラギノ角ゴ Pro W6"/>
              <a:cs typeface="ヒラギノ角ゴ Pro W6"/>
            </a:endParaRPr>
          </a:p>
        </p:txBody>
      </p:sp>
    </p:spTree>
    <p:extLst>
      <p:ext uri="{BB962C8B-B14F-4D97-AF65-F5344CB8AC3E}">
        <p14:creationId xmlns:p14="http://schemas.microsoft.com/office/powerpoint/2010/main" val="2554189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40162"/>
            <a:ext cx="8229600" cy="1143000"/>
          </a:xfrm>
        </p:spPr>
        <p:txBody>
          <a:bodyPr>
            <a:normAutofit/>
          </a:bodyPr>
          <a:lstStyle/>
          <a:p>
            <a:r>
              <a:rPr lang="ja-JP" altLang="ja-JP" dirty="0" smtClean="0">
                <a:latin typeface="ヒラギノ角ゴ Pro W3"/>
                <a:ea typeface="ヒラギノ角ゴ Pro W3"/>
                <a:cs typeface="ヒラギノ角ゴ Pro W3"/>
              </a:rPr>
              <a:t>L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et’s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Install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HΦ!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07" y="476672"/>
            <a:ext cx="279481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442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Computational Science Education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5" name="図 4" descr="logo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94602"/>
            <a:ext cx="5328592" cy="37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40162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Many-Body Problems in</a:t>
            </a:r>
            <a:b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Solid State Physics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07" y="476672"/>
            <a:ext cx="279481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306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3710"/>
            <a:ext cx="9144000" cy="121549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Many-Body</a:t>
            </a:r>
            <a:r>
              <a:rPr kumimoji="1" lang="en-US" altLang="ja-JP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 Problems in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Solid State Physics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+mj-cs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4800" y="1534180"/>
            <a:ext cx="7620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Size of problems</a:t>
            </a:r>
            <a:r>
              <a:rPr lang="en-US" altLang="ja-JP" sz="2800" strike="sngStrike" dirty="0" smtClean="0">
                <a:latin typeface="ヒラギノ角ゴ Pro W3"/>
                <a:ea typeface="ヒラギノ角ゴ Pro W3"/>
                <a:cs typeface="ヒラギノ角ゴ Pro W3"/>
              </a:rPr>
              <a:t>     </a:t>
            </a:r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Classical or quantum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24000" y="2057400"/>
            <a:ext cx="253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Example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: N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bits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56063" y="2590800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●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Classical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: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kumimoji="1" lang="en-US" altLang="ja-JP" sz="2400" i="1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en-US" altLang="ja-JP" sz="2400" i="1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dimension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56063" y="3048000"/>
            <a:ext cx="407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●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Quantum: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4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kumimoji="1" lang="en-US" altLang="ja-JP" sz="2400" i="1" baseline="30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kumimoji="1" lang="en-US" altLang="ja-JP" sz="2400" i="1" baseline="300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dimension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3400" y="3672006"/>
            <a:ext cx="4953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★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Classical molecular dynamics</a:t>
            </a:r>
          </a:p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 〜10</a:t>
            </a:r>
            <a:r>
              <a:rPr kumimoji="1" lang="en-US" altLang="ja-JP" sz="2400" baseline="30000" dirty="0" smtClean="0">
                <a:latin typeface="ヒラギノ角ゴ Pro W3"/>
                <a:ea typeface="ヒラギノ角ゴ Pro W3"/>
                <a:cs typeface="ヒラギノ角ゴ Pro W3"/>
              </a:rPr>
              <a:t>7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atoms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, 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〜20μs/day</a:t>
            </a:r>
            <a:endParaRPr kumimoji="1" lang="ja-JP" altLang="en-US" sz="2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33400" y="5722203"/>
            <a:ext cx="7201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★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Quantum spins (numerical exact simulation)</a:t>
            </a:r>
          </a:p>
          <a:p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  〜40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spins</a:t>
            </a:r>
            <a:r>
              <a:rPr kumimoji="1"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(double precision wave function = 8TB)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38200" y="4514671"/>
            <a:ext cx="7959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All atoms in a virus &gt; 1,000 atoms, folding of protein 1μs〜1ms, 1s</a:t>
            </a: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Ref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.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パリティ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Vol.28 No.07</a:t>
            </a:r>
          </a:p>
          <a:p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吉井先生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(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名大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)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の配信講義も参照</a:t>
            </a:r>
            <a:endParaRPr lang="en-US" altLang="ja-JP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http://www.cms-initiative.jp/ja/events/CMSI_events/2013_haishin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3710"/>
            <a:ext cx="9144000" cy="9117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Numerical Methods</a:t>
            </a:r>
            <a:r>
              <a:rPr kumimoji="1" lang="en-US" altLang="ja-JP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 for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Quantum Many-Body Problems in CMP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ヒラギノ角ゴ Pro W6"/>
              <a:cs typeface="+mj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8136" y="6305490"/>
            <a:ext cx="7773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One-body approximation or mean-field (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Hartree-Fock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, …)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8136" y="1066800"/>
            <a:ext cx="9135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Numerical exact 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diagonalization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: </a:t>
            </a:r>
            <a:r>
              <a:rPr lang="en-US" altLang="ja-JP" sz="2000" dirty="0" err="1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Lanczos</a:t>
            </a:r>
            <a:r>
              <a:rPr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method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(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Krylov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subspace)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3400" y="1459468"/>
            <a:ext cx="492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Ground state and low-lying excited states</a:t>
            </a:r>
            <a:endParaRPr kumimoji="1" lang="ja-JP" altLang="en-US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58136" y="3581400"/>
            <a:ext cx="819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Negative-sign-free Quantum Monte Carlo:</a:t>
            </a:r>
          </a:p>
          <a:p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Green’s function Monte Carlo</a:t>
            </a:r>
          </a:p>
          <a:p>
            <a:r>
              <a:rPr lang="ja-JP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Fixed node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   *DFT/LDA </a:t>
            </a:r>
            <a:r>
              <a:rPr lang="en-US" altLang="ja-JP" i="1" dirty="0" smtClean="0">
                <a:latin typeface="ヒラギノ角ゴ Pro W3"/>
                <a:ea typeface="ヒラギノ角ゴ Pro W3"/>
                <a:cs typeface="ヒラギノ角ゴ Pro W3"/>
              </a:rPr>
              <a:t>E</a:t>
            </a:r>
            <a:r>
              <a:rPr lang="en-US" altLang="ja-JP" baseline="-25000" dirty="0" smtClean="0">
                <a:latin typeface="ヒラギノ角ゴ Pro W3"/>
                <a:ea typeface="ヒラギノ角ゴ Pro W3"/>
                <a:cs typeface="ヒラギノ角ゴ Pro W3"/>
              </a:rPr>
              <a:t>XC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[ρ] was derived by these techniques</a:t>
            </a:r>
          </a:p>
          <a:p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　</a:t>
            </a:r>
            <a:r>
              <a:rPr lang="en-US" altLang="ja-JP" sz="2000" dirty="0" err="1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Variational</a:t>
            </a:r>
            <a:r>
              <a:rPr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Monte Carlo</a:t>
            </a:r>
            <a:endParaRPr kumimoji="1" lang="ja-JP" altLang="en-US" sz="2000" dirty="0">
              <a:solidFill>
                <a:srgbClr val="FF0000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58136" y="5257800"/>
            <a:ext cx="7024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Dynamical mean-field theory: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 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Lanczos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method, Hirsch-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Fye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QMC, CTQMC, NRG, 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…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52400" y="1828800"/>
            <a:ext cx="7907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Quantum Monte Carlo: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  Hirsch-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Fye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, World line, CTQMC, AFQMC, PQMC, DQMC, …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3400" y="2438400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Negative sign problem</a:t>
            </a:r>
            <a:endParaRPr kumimoji="1" lang="ja-JP" altLang="en-US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3400" y="488846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Biased by initial wave function</a:t>
            </a:r>
            <a:endParaRPr kumimoji="1" lang="ja-JP" altLang="en-US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33400" y="5943600"/>
            <a:ext cx="273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No spatial fluctuations</a:t>
            </a:r>
            <a:endParaRPr kumimoji="1" lang="ja-JP" altLang="en-US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588456" y="1447800"/>
            <a:ext cx="255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(equivalent to full 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CI)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943600" y="5955268"/>
            <a:ext cx="225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(Similar to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MR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CI?)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52400" y="2819400"/>
            <a:ext cx="4646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■ Matrix/Tensor Product State: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  DMRG, NRG, MPS, TN, MERA, …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0" y="3710"/>
            <a:ext cx="9144000" cy="9117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Target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ヒラギノ角ゴ Pro W3"/>
              </a:rPr>
              <a:t>of Model Calculations</a:t>
            </a:r>
            <a:endParaRPr kumimoji="1" lang="ja-JP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0770" y="4933617"/>
            <a:ext cx="43874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 smtClean="0">
                <a:latin typeface="ヒラギノ角ゴ Pro W3"/>
                <a:ea typeface="ヒラギノ角ゴ Pro W3"/>
                <a:cs typeface="ヒラギノ角ゴ Pro W3"/>
              </a:rPr>
              <a:t>Model Hamiltonian derived by</a:t>
            </a:r>
          </a:p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DFT+DMFT, </a:t>
            </a:r>
            <a:r>
              <a:rPr lang="en-US" altLang="ja-JP" sz="1600" dirty="0" err="1" smtClean="0">
                <a:latin typeface="ヒラギノ角ゴ Pro W3"/>
                <a:ea typeface="ヒラギノ角ゴ Pro W3"/>
                <a:cs typeface="ヒラギノ角ゴ Pro W3"/>
              </a:rPr>
              <a:t>Wannier+cRPA</a:t>
            </a:r>
            <a:endParaRPr lang="en-US" altLang="ja-JP" sz="16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G.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Kotliar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, et al., RMP 78, 865 (2006)</a:t>
            </a:r>
          </a:p>
          <a:p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M. </a:t>
            </a:r>
            <a:r>
              <a:rPr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Imada</a:t>
            </a:r>
            <a:r>
              <a:rPr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 &amp; T. Miyake, JPSJ 79, 112001 (2010)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904766"/>
            <a:ext cx="4176464" cy="290860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43098" y="1124744"/>
            <a:ext cx="527051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■ </a:t>
            </a:r>
            <a:r>
              <a:rPr kumimoji="1"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Ising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model</a:t>
            </a:r>
            <a:endParaRPr lang="en-US" altLang="ja-JP" sz="20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 -Rare earth magnets</a:t>
            </a:r>
            <a:endParaRPr kumimoji="1" lang="en-US" altLang="ja-JP" sz="16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■ 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Heisenberg model</a:t>
            </a:r>
            <a:endParaRPr lang="en-US" altLang="ja-JP" sz="2000" dirty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 -Transition-metal oxides</a:t>
            </a:r>
            <a:endParaRPr lang="en-US" altLang="ja-JP" sz="1600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■ </a:t>
            </a:r>
            <a:r>
              <a:rPr kumimoji="1" lang="en-US" altLang="ja-JP" sz="20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Hubbard model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(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Gutzwiller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, 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Kanamori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)</a:t>
            </a:r>
          </a:p>
          <a:p>
            <a:r>
              <a:rPr lang="en-US" altLang="ja-JP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   -</a:t>
            </a:r>
            <a:r>
              <a:rPr lang="en-US" altLang="en-US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Itinerant magnets, Mott insulators</a:t>
            </a:r>
            <a:endParaRPr lang="en-US" altLang="ja-JP" sz="20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1600" dirty="0">
                <a:latin typeface="ヒラギノ角ゴ Pro W3"/>
                <a:ea typeface="ヒラギノ角ゴ Pro W3"/>
                <a:cs typeface="ヒラギノ角ゴ Pro W3"/>
              </a:rPr>
              <a:t>■ </a:t>
            </a:r>
            <a:r>
              <a:rPr lang="en-US" altLang="ja-JP" sz="2000" i="1" dirty="0" smtClean="0">
                <a:latin typeface="ヒラギノ角ゴ Pro W3"/>
                <a:ea typeface="ヒラギノ角ゴ Pro W3"/>
                <a:cs typeface="ヒラギノ角ゴ Pro W3"/>
              </a:rPr>
              <a:t>t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–</a:t>
            </a:r>
            <a:r>
              <a:rPr lang="en-US" altLang="ja-JP" sz="2000" i="1" dirty="0" smtClean="0">
                <a:latin typeface="ヒラギノ角ゴ Pro W3"/>
                <a:ea typeface="ヒラギノ角ゴ Pro W3"/>
                <a:cs typeface="ヒラギノ角ゴ Pro W3"/>
              </a:rPr>
              <a:t>J </a:t>
            </a:r>
            <a:r>
              <a:rPr lang="en-US" altLang="en-US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model</a:t>
            </a:r>
          </a:p>
          <a:p>
            <a:r>
              <a:rPr lang="en-US" altLang="ja-JP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-</a:t>
            </a:r>
            <a:r>
              <a:rPr lang="en-US" altLang="ja-JP" sz="2000" dirty="0" err="1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uprate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superconductors</a:t>
            </a:r>
          </a:p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■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Kondo model and Anderson</a:t>
            </a:r>
            <a:r>
              <a:rPr lang="en-US" altLang="en-US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model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-Magnetic </a:t>
            </a:r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inpurities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in alloys</a:t>
            </a:r>
          </a:p>
          <a:p>
            <a:r>
              <a:rPr lang="en-US" altLang="ja-JP" sz="2000" dirty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 -Rare earth alloys</a:t>
            </a:r>
            <a:endParaRPr lang="en-US" altLang="ja-JP" sz="16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856409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r>
              <a:rPr lang="ja-JP" altLang="ja-JP" dirty="0" smtClean="0">
                <a:latin typeface="ヒラギノ角ゴ Pro W3"/>
                <a:ea typeface="ヒラギノ角ゴ Pro W3"/>
                <a:cs typeface="ヒラギノ角ゴ Pro W3"/>
              </a:rPr>
              <a:t>M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odel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of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Many-Body</a:t>
            </a:r>
            <a:r>
              <a:rPr lang="ja-JP" altLang="en-US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Electrons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5098" y="1097936"/>
            <a:ext cx="7973307" cy="9541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One of the s</a:t>
            </a:r>
            <a:r>
              <a:rPr kumimoji="1"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implest many-body electrons in</a:t>
            </a:r>
          </a:p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Crystalline solids: Hydrogen solid</a:t>
            </a:r>
          </a:p>
        </p:txBody>
      </p:sp>
      <p:pic>
        <p:nvPicPr>
          <p:cNvPr id="9" name="図 8" descr="hyd_wf_po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7174" y="2612589"/>
            <a:ext cx="10797339" cy="11303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-977586" y="2370427"/>
            <a:ext cx="132851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8791941" y="2370427"/>
            <a:ext cx="132851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MO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73" y="4323760"/>
            <a:ext cx="5181600" cy="57150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72574" y="5589240"/>
            <a:ext cx="5455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Gedankenexperiment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of F. N. Mott</a:t>
            </a:r>
            <a:endParaRPr kumimoji="1"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cxnSp>
        <p:nvCxnSpPr>
          <p:cNvPr id="21" name="直線矢印コネクタ 20"/>
          <p:cNvCxnSpPr>
            <a:stCxn id="9" idx="0"/>
          </p:cNvCxnSpPr>
          <p:nvPr/>
        </p:nvCxnSpPr>
        <p:spPr>
          <a:xfrm rot="5400000" flipH="1" flipV="1">
            <a:off x="5165780" y="2018305"/>
            <a:ext cx="1588" cy="1188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latex-image-1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48" y="2298612"/>
            <a:ext cx="198120" cy="267462"/>
          </a:xfrm>
          <a:prstGeom prst="rect">
            <a:avLst/>
          </a:prstGeom>
        </p:spPr>
      </p:pic>
      <p:pic>
        <p:nvPicPr>
          <p:cNvPr id="26" name="図 25" descr="latex-image-1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1" y="4185208"/>
            <a:ext cx="3817198" cy="2763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4236"/>
            <a:ext cx="9144000" cy="112050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</p:spPr>
        <p:txBody>
          <a:bodyPr>
            <a:normAutofit fontScale="90000"/>
          </a:bodyPr>
          <a:lstStyle/>
          <a:p>
            <a: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One</a:t>
            </a:r>
            <a:r>
              <a:rPr lang="ja-JP" altLang="en-US" sz="4444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ja-JP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o</a:t>
            </a:r>
            <a: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f</a:t>
            </a:r>
            <a:r>
              <a:rPr lang="ja-JP" altLang="en-US" sz="4444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the</a:t>
            </a:r>
            <a:r>
              <a:rPr lang="ja-JP" altLang="en-US" sz="4444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Simplest</a:t>
            </a:r>
            <a:r>
              <a:rPr lang="ja-JP" altLang="en-US" sz="4444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  <a:t>Model:</a:t>
            </a:r>
            <a:br>
              <a:rPr lang="en-US" altLang="ja-JP" sz="4444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1D Hubbard </a:t>
            </a:r>
            <a:r>
              <a:rPr lang="ja-JP" altLang="en-US" dirty="0">
                <a:latin typeface="ヒラギノ角ゴ Pro W3"/>
                <a:ea typeface="ヒラギノ角ゴ Pro W3"/>
                <a:cs typeface="ヒラギノ角ゴ Pro W3"/>
              </a:rPr>
              <a:t>M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odel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9" name="図 8" descr="hyd_wf_pot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35" y="1534767"/>
            <a:ext cx="10797339" cy="11303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249223" y="1292605"/>
            <a:ext cx="132851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191391" y="1292605"/>
            <a:ext cx="5534187" cy="16210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64911" y="3437525"/>
            <a:ext cx="447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-</a:t>
            </a:r>
            <a:r>
              <a:rPr lang="en-US" altLang="ja-JP" sz="1600" dirty="0" err="1" smtClean="0">
                <a:latin typeface="ヒラギノ角ゴ Pro W3"/>
                <a:ea typeface="ヒラギノ角ゴ Pro W3"/>
                <a:cs typeface="ヒラギノ角ゴ Pro W3"/>
              </a:rPr>
              <a:t>Tunnelling</a:t>
            </a:r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 among neighboring </a:t>
            </a:r>
            <a:r>
              <a:rPr kumimoji="1"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1s orbitals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04866" y="3437525"/>
            <a:ext cx="3838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-Intra-atomic Coulomb in </a:t>
            </a:r>
            <a:r>
              <a:rPr kumimoji="1" lang="en-US" altLang="ja-JP" sz="1600" dirty="0" smtClean="0">
                <a:latin typeface="ヒラギノ角ゴ Pro W3"/>
                <a:ea typeface="ヒラギノ角ゴ Pro W3"/>
                <a:cs typeface="ヒラギノ角ゴ Pro W3"/>
              </a:rPr>
              <a:t>1s orbitals</a:t>
            </a:r>
            <a:endParaRPr kumimoji="1" lang="ja-JP" altLang="en-US" sz="16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2" name="図 21" descr="latex-image-1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8" y="3842731"/>
            <a:ext cx="3547747" cy="553318"/>
          </a:xfrm>
          <a:prstGeom prst="rect">
            <a:avLst/>
          </a:prstGeom>
        </p:spPr>
      </p:pic>
      <p:pic>
        <p:nvPicPr>
          <p:cNvPr id="23" name="図 22" descr="latex-image-1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421" y="3842731"/>
            <a:ext cx="4686932" cy="693276"/>
          </a:xfrm>
          <a:prstGeom prst="rect">
            <a:avLst/>
          </a:prstGeom>
        </p:spPr>
      </p:pic>
      <p:cxnSp>
        <p:nvCxnSpPr>
          <p:cNvPr id="21" name="直線矢印コネクタ 20"/>
          <p:cNvCxnSpPr/>
          <p:nvPr/>
        </p:nvCxnSpPr>
        <p:spPr>
          <a:xfrm rot="5400000" flipH="1" flipV="1">
            <a:off x="3788066" y="938894"/>
            <a:ext cx="1588" cy="1188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 descr="latex-image-1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834" y="1219201"/>
            <a:ext cx="198120" cy="267462"/>
          </a:xfrm>
          <a:prstGeom prst="rect">
            <a:avLst/>
          </a:prstGeom>
        </p:spPr>
      </p:pic>
      <p:pic>
        <p:nvPicPr>
          <p:cNvPr id="26" name="図 25" descr="latex-image-1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45" y="3080600"/>
            <a:ext cx="3817198" cy="276392"/>
          </a:xfrm>
          <a:prstGeom prst="rect">
            <a:avLst/>
          </a:prstGeom>
        </p:spPr>
      </p:pic>
      <p:sp>
        <p:nvSpPr>
          <p:cNvPr id="19" name="下カーブ矢印 18"/>
          <p:cNvSpPr/>
          <p:nvPr/>
        </p:nvSpPr>
        <p:spPr>
          <a:xfrm rot="10800000">
            <a:off x="3081283" y="2553523"/>
            <a:ext cx="1328517" cy="35291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7" name="直線矢印コネクタ 26"/>
          <p:cNvCxnSpPr/>
          <p:nvPr/>
        </p:nvCxnSpPr>
        <p:spPr>
          <a:xfrm rot="5400000" flipH="1" flipV="1">
            <a:off x="5291679" y="2348406"/>
            <a:ext cx="436473" cy="1588"/>
          </a:xfrm>
          <a:prstGeom prst="straightConnector1">
            <a:avLst/>
          </a:prstGeom>
          <a:ln w="41275">
            <a:solidFill>
              <a:srgbClr val="FFFF00"/>
            </a:solidFill>
            <a:tailEnd type="arrow"/>
          </a:ln>
          <a:effectLst>
            <a:outerShdw blurRad="165100" dist="20000" dir="4980000" sx="113000" sy="113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rot="16200000" flipH="1">
            <a:off x="5431342" y="2361941"/>
            <a:ext cx="465133" cy="1590"/>
          </a:xfrm>
          <a:prstGeom prst="straightConnector1">
            <a:avLst/>
          </a:prstGeom>
          <a:ln w="41275">
            <a:solidFill>
              <a:srgbClr val="FFFF00"/>
            </a:solidFill>
            <a:tailEnd type="arrow"/>
          </a:ln>
          <a:effectLst>
            <a:outerShdw blurRad="165100" dist="20000" dir="4980000" sx="113000" sy="113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rot="5400000" flipH="1" flipV="1">
            <a:off x="2954155" y="2282568"/>
            <a:ext cx="436473" cy="1588"/>
          </a:xfrm>
          <a:prstGeom prst="straightConnector1">
            <a:avLst/>
          </a:prstGeom>
          <a:ln w="41275">
            <a:solidFill>
              <a:srgbClr val="FFFF00"/>
            </a:solidFill>
            <a:tailEnd type="arrow"/>
          </a:ln>
          <a:effectLst>
            <a:outerShdw blurRad="165100" dist="20000" dir="4980000" sx="113000" sy="113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rot="5400000" flipH="1" flipV="1">
            <a:off x="4165704" y="2272408"/>
            <a:ext cx="436473" cy="1588"/>
          </a:xfrm>
          <a:prstGeom prst="straightConnector1">
            <a:avLst/>
          </a:prstGeom>
          <a:ln w="41275">
            <a:solidFill>
              <a:srgbClr val="FFFF00"/>
            </a:solidFill>
            <a:tailEnd type="arrow"/>
          </a:ln>
          <a:effectLst>
            <a:outerShdw blurRad="165100" dist="20000" dir="4980000" sx="113000" sy="113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図 31" descr="latex-image-1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679" y="2724860"/>
            <a:ext cx="240072" cy="240072"/>
          </a:xfrm>
          <a:prstGeom prst="rect">
            <a:avLst/>
          </a:prstGeom>
        </p:spPr>
      </p:pic>
      <p:pic>
        <p:nvPicPr>
          <p:cNvPr id="33" name="図 32" descr="latex-image-1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387" y="2661201"/>
            <a:ext cx="350874" cy="212371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235918" y="4664419"/>
            <a:ext cx="7288145" cy="40011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1D Hubbard model 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(</a:t>
            </a:r>
            <a:r>
              <a:rPr lang="en-US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periodic boundary condition, </a:t>
            </a:r>
            <a:r>
              <a:rPr lang="en-US" altLang="ja-JP" sz="2000" i="1" dirty="0" smtClean="0">
                <a:latin typeface="ヒラギノ角ゴ Pro W3"/>
                <a:ea typeface="ヒラギノ角ゴ Pro W3"/>
                <a:cs typeface="ヒラギノ角ゴ Pro W3"/>
              </a:rPr>
              <a:t>L</a:t>
            </a:r>
            <a:r>
              <a:rPr lang="en-US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 site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)</a:t>
            </a:r>
            <a:endParaRPr kumimoji="1" lang="ja-JP" altLang="en-US" sz="20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35" name="図 34" descr="latex-image-1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019" y="5168469"/>
            <a:ext cx="8728921" cy="866830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3517158" y="6140649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cf.) Bethe 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ansatz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, 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Tomonaga-Luttinger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liquid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59680"/>
            <a:ext cx="3672840" cy="50292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5776" y="2060848"/>
            <a:ext cx="41275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6576" y="692696"/>
            <a:ext cx="406400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図 15" descr="New structur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976" y="5598532"/>
            <a:ext cx="3365500" cy="123436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5853121" y="2578576"/>
            <a:ext cx="324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</a:rPr>
              <a:t>UHF-type wave function</a:t>
            </a:r>
            <a:endParaRPr kumimoji="1" lang="ja-JP" altLang="en-US" sz="2000" dirty="0">
              <a:latin typeface="ヒラギノ角ゴ Pro W3"/>
              <a:ea typeface="ヒラギノ角ゴ Pro W3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164849" y="111531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H</a:t>
            </a:r>
            <a:r>
              <a:rPr lang="en-US" altLang="ja-JP" sz="2400" baseline="-25000" dirty="0" smtClean="0">
                <a:latin typeface="ヒラギノ角ゴ Pro W3"/>
                <a:ea typeface="ヒラギノ角ゴ Pro W3"/>
              </a:rPr>
              <a:t>2</a:t>
            </a:r>
            <a:endParaRPr kumimoji="1" lang="ja-JP" altLang="en-US" sz="2400" baseline="-25000" dirty="0">
              <a:latin typeface="ヒラギノ角ゴ Pro W3"/>
              <a:ea typeface="ヒラギノ角ゴ Pro W3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458" y="3694663"/>
            <a:ext cx="2552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Hubbard model</a:t>
            </a:r>
            <a:endParaRPr kumimoji="1" lang="ja-JP" altLang="en-US" sz="2400" dirty="0">
              <a:latin typeface="ヒラギノ角ゴ Pro W3"/>
              <a:ea typeface="ヒラギノ角ゴ Pro W3"/>
            </a:endParaRPr>
          </a:p>
        </p:txBody>
      </p:sp>
      <p:sp>
        <p:nvSpPr>
          <p:cNvPr id="13" name="タイトル 1"/>
          <p:cNvSpPr txBox="1">
            <a:spLocks/>
          </p:cNvSpPr>
          <p:nvPr/>
        </p:nvSpPr>
        <p:spPr>
          <a:xfrm>
            <a:off x="0" y="0"/>
            <a:ext cx="9144000" cy="7176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Hydrogen</a:t>
            </a:r>
            <a:r>
              <a:rPr kumimoji="1" lang="ja-JP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 </a:t>
            </a:r>
            <a:r>
              <a:rPr kumimoji="1" lang="en-US" altLang="ja-JP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ヒラギノ角ゴ Pro W3"/>
                <a:ea typeface="ヒラギノ角ゴ Pro W3"/>
                <a:cs typeface="+mj-cs"/>
              </a:rPr>
              <a:t>Molecule</a:t>
            </a:r>
            <a:endParaRPr kumimoji="1" lang="ja-JP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ヒラギノ角ゴ Pro W3"/>
              <a:ea typeface="ヒラギノ角ゴ Pro W3"/>
              <a:cs typeface="+mj-cs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7109" y="5013176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</a:rPr>
              <a:t>Heisenberg model or </a:t>
            </a:r>
            <a:r>
              <a:rPr lang="en-US" altLang="ja-JP" sz="2400" i="1" dirty="0" smtClean="0">
                <a:latin typeface="ヒラギノ角ゴ Pro W3"/>
                <a:ea typeface="ヒラギノ角ゴ Pro W3"/>
              </a:rPr>
              <a:t>J</a:t>
            </a:r>
            <a:r>
              <a:rPr lang="en-US" altLang="ja-JP" sz="2400" dirty="0" smtClean="0">
                <a:latin typeface="ヒラギノ角ゴ Pro W3"/>
                <a:ea typeface="ヒラギノ角ゴ Pro W3"/>
              </a:rPr>
              <a:t>-coupling</a:t>
            </a:r>
            <a:endParaRPr kumimoji="1" lang="ja-JP" altLang="en-US" sz="2400" dirty="0">
              <a:latin typeface="ヒラギノ角ゴ Pro W3"/>
              <a:ea typeface="ヒラギノ角ゴ Pro W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142" y="6040812"/>
            <a:ext cx="1296144" cy="328036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012976" y="3811437"/>
            <a:ext cx="4705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>
                <a:latin typeface="ヒラギノ角ゴ Pro W3"/>
                <a:ea typeface="ヒラギノ角ゴ Pro W3"/>
                <a:cs typeface="ヒラギノ角ゴ Pro W3"/>
              </a:rPr>
              <a:t>c</a:t>
            </a:r>
            <a:r>
              <a:rPr kumimoji="1"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f.) </a:t>
            </a:r>
            <a:r>
              <a:rPr kumimoji="1" lang="en-US" altLang="ja-JP" sz="1400" dirty="0" err="1" smtClean="0">
                <a:latin typeface="ヒラギノ角ゴ Pro W3"/>
                <a:ea typeface="ヒラギノ角ゴ Pro W3"/>
                <a:cs typeface="ヒラギノ角ゴ Pro W3"/>
              </a:rPr>
              <a:t>Chiappe</a:t>
            </a:r>
            <a:r>
              <a:rPr kumimoji="1"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kumimoji="1" lang="en-US" altLang="ja-JP" sz="1400" i="1" dirty="0" smtClean="0">
                <a:latin typeface="ヒラギノ角ゴ Pro W3"/>
                <a:ea typeface="ヒラギノ角ゴ Pro W3"/>
                <a:cs typeface="ヒラギノ角ゴ Pro W3"/>
              </a:rPr>
              <a:t>et al</a:t>
            </a:r>
            <a:r>
              <a:rPr kumimoji="1" lang="en-US" altLang="ja-JP" sz="1400" dirty="0" smtClean="0">
                <a:latin typeface="ヒラギノ角ゴ Pro W3"/>
                <a:ea typeface="ヒラギノ角ゴ Pro W3"/>
                <a:cs typeface="ヒラギノ角ゴ Pro W3"/>
              </a:rPr>
              <a:t>., Phys. Rev. B 75, 195104 (2007)</a:t>
            </a:r>
            <a:endParaRPr kumimoji="1" lang="ja-JP" altLang="en-US" sz="14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367344" y="6037257"/>
            <a:ext cx="27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Singlet ground state</a:t>
            </a:r>
            <a:endParaRPr kumimoji="1" lang="ja-JP" altLang="en-US" sz="2000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849" y="4267200"/>
            <a:ext cx="615696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40162"/>
            <a:ext cx="8229600" cy="2957190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Strong 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Coupling Limit of 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Hubbard Model &amp; Parallelization</a:t>
            </a:r>
            <a:b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</a:b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(Next Week)</a:t>
            </a:r>
            <a:r>
              <a:rPr kumimoji="1"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0507" y="476672"/>
            <a:ext cx="279481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8244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673" y="4424975"/>
            <a:ext cx="1972070" cy="1524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stA="29000" endPos="41000" dir="5400000" sy="-100000" algn="bl" rotWithShape="0"/>
          </a:effectLst>
        </p:spPr>
      </p:pic>
      <p:sp>
        <p:nvSpPr>
          <p:cNvPr id="12" name="テキスト ボックス 11"/>
          <p:cNvSpPr txBox="1"/>
          <p:nvPr/>
        </p:nvSpPr>
        <p:spPr>
          <a:xfrm>
            <a:off x="192144" y="906588"/>
            <a:ext cx="318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latin typeface="ヒラギノ角ゴ Pro W3"/>
                <a:ea typeface="ヒラギノ角ゴ Pro W3"/>
              </a:rPr>
              <a:t>山地</a:t>
            </a:r>
            <a:r>
              <a:rPr kumimoji="1" lang="en-US" altLang="ja-JP" sz="2000" dirty="0" smtClean="0">
                <a:latin typeface="ヒラギノ角ゴ Pro W3"/>
                <a:ea typeface="ヒラギノ角ゴ Pro W3"/>
              </a:rPr>
              <a:t> </a:t>
            </a:r>
            <a:r>
              <a:rPr lang="ja-JP" altLang="en-US" sz="2000" dirty="0" smtClean="0">
                <a:latin typeface="ヒラギノ角ゴ Pro W3"/>
                <a:ea typeface="ヒラギノ角ゴ Pro W3"/>
              </a:rPr>
              <a:t>洋平</a:t>
            </a:r>
            <a:r>
              <a:rPr lang="en-US" altLang="ja-JP" sz="2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2000" dirty="0" err="1" smtClean="0">
                <a:latin typeface="ヒラギノ角ゴ Pro W3"/>
                <a:ea typeface="ヒラギノ角ゴ Pro W3"/>
              </a:rPr>
              <a:t>Yamaji</a:t>
            </a:r>
            <a:r>
              <a:rPr lang="en-US" altLang="ja-JP" sz="2000" dirty="0" smtClean="0">
                <a:latin typeface="ヒラギノ角ゴ Pro W3"/>
                <a:ea typeface="ヒラギノ角ゴ Pro W3"/>
              </a:rPr>
              <a:t>, </a:t>
            </a:r>
            <a:r>
              <a:rPr lang="en-US" altLang="ja-JP" sz="2000" dirty="0" err="1" smtClean="0">
                <a:latin typeface="ヒラギノ角ゴ Pro W3"/>
                <a:ea typeface="ヒラギノ角ゴ Pro W3"/>
              </a:rPr>
              <a:t>Youhei</a:t>
            </a:r>
            <a:endParaRPr kumimoji="1" lang="ja-JP" altLang="en-US" sz="2000" dirty="0">
              <a:latin typeface="ヒラギノ角ゴ Pro W3"/>
              <a:ea typeface="ヒラギノ角ゴ Pro W3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544942" y="906588"/>
            <a:ext cx="519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</a:rPr>
              <a:t>(MERIT project lecturer, Eng. Bldg. #6, 422)</a:t>
            </a:r>
            <a:endParaRPr kumimoji="1" lang="ja-JP" altLang="en-US" dirty="0">
              <a:latin typeface="ヒラギノ角ゴ Pro W3"/>
              <a:ea typeface="ヒラギノ角ゴ Pro W3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20619" y="1526951"/>
            <a:ext cx="428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</a:rPr>
              <a:t>◎ </a:t>
            </a:r>
            <a:r>
              <a:rPr lang="en-US" altLang="en-US" dirty="0" smtClean="0">
                <a:latin typeface="ヒラギノ角ゴ Pro W3"/>
                <a:ea typeface="ヒラギノ角ゴ Pro W3"/>
              </a:rPr>
              <a:t>Administrator of 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PC cluster mars</a:t>
            </a:r>
          </a:p>
          <a:p>
            <a:r>
              <a:rPr lang="en-US" altLang="ja-JP" dirty="0">
                <a:latin typeface="ヒラギノ角ゴ Pro W3"/>
                <a:ea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   </a:t>
            </a:r>
            <a:r>
              <a:rPr lang="en-US" altLang="ja-JP" dirty="0" err="1" smtClean="0">
                <a:latin typeface="ヒラギノ角ゴ Pro W3"/>
                <a:ea typeface="ヒラギノ角ゴ Pro W3"/>
              </a:rPr>
              <a:t>yamaji@ap.t.u-tokyo.ac.jp</a:t>
            </a:r>
            <a:endParaRPr lang="en-US" altLang="ja-JP" dirty="0" smtClean="0">
              <a:latin typeface="ヒラギノ角ゴ Pro W3"/>
              <a:ea typeface="ヒラギノ角ゴ Pro W3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20613" y="2204864"/>
            <a:ext cx="87129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</a:rPr>
              <a:t>◎ Research field </a:t>
            </a:r>
            <a:r>
              <a:rPr lang="ja-JP" altLang="en-US" dirty="0" smtClean="0">
                <a:latin typeface="ヒラギノ角ゴ Pro W3"/>
                <a:ea typeface="ヒラギノ角ゴ Pro W3"/>
              </a:rPr>
              <a:t>ー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Topological and dynamical properties of</a:t>
            </a:r>
          </a:p>
          <a:p>
            <a:r>
              <a:rPr lang="en-US" altLang="ja-JP" dirty="0">
                <a:latin typeface="ヒラギノ角ゴ Pro W3"/>
                <a:ea typeface="ヒラギノ角ゴ Pro W3"/>
              </a:rPr>
              <a:t> 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                            strongly correlated electrons</a:t>
            </a:r>
          </a:p>
          <a:p>
            <a:r>
              <a:rPr lang="en-US" altLang="ja-JP" sz="1600" dirty="0" smtClean="0">
                <a:latin typeface="ヒラギノ角ゴ Pro W3"/>
                <a:ea typeface="ヒラギノ角ゴ Pro W3"/>
              </a:rPr>
              <a:t>     </a:t>
            </a:r>
            <a:r>
              <a:rPr lang="en-US" altLang="en-US" sz="1600" dirty="0" smtClean="0">
                <a:latin typeface="ヒラギノ角ゴ Pro W3"/>
                <a:ea typeface="ヒラギノ角ゴ Pro W3"/>
              </a:rPr>
              <a:t>Target</a:t>
            </a:r>
            <a:r>
              <a:rPr lang="en-US" altLang="ja-JP" sz="1600" dirty="0" smtClean="0">
                <a:latin typeface="ヒラギノ角ゴ Pro W3"/>
                <a:ea typeface="ヒラギノ角ゴ Pro W3"/>
              </a:rPr>
              <a:t>: Itinerant electron magnets, Mott</a:t>
            </a:r>
            <a:r>
              <a:rPr lang="en-US" altLang="ja-JP" sz="1600" dirty="0">
                <a:latin typeface="ヒラギノ角ゴ Pro W3"/>
                <a:ea typeface="ヒラギノ角ゴ Pro W3"/>
              </a:rPr>
              <a:t> </a:t>
            </a:r>
            <a:r>
              <a:rPr lang="en-US" altLang="ja-JP" sz="1600" dirty="0" smtClean="0">
                <a:latin typeface="ヒラギノ角ゴ Pro W3"/>
                <a:ea typeface="ヒラギノ角ゴ Pro W3"/>
              </a:rPr>
              <a:t>insulators, topological states of matters</a:t>
            </a:r>
          </a:p>
          <a:p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			ZrZn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,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 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YbRh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Si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, </a:t>
            </a:r>
            <a:r>
              <a:rPr lang="en-US" altLang="ja-JP" sz="1600" dirty="0" err="1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cuprates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, </a:t>
            </a:r>
            <a:r>
              <a:rPr lang="en-US" altLang="ja-JP" sz="1600" i="1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A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IrO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3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, </a:t>
            </a:r>
            <a:r>
              <a:rPr lang="en-US" altLang="ja-JP" sz="1600" i="1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R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Ir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2</a:t>
            </a:r>
            <a:r>
              <a:rPr lang="en-US" altLang="ja-JP" sz="16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O</a:t>
            </a:r>
            <a:r>
              <a:rPr lang="en-US" altLang="ja-JP" sz="1600" baseline="-25000" dirty="0" smtClean="0">
                <a:solidFill>
                  <a:srgbClr val="3366FF"/>
                </a:solidFill>
                <a:latin typeface="ヒラギノ角ゴ Pro W3"/>
                <a:ea typeface="ヒラギノ角ゴ Pro W3"/>
              </a:rPr>
              <a:t>7</a:t>
            </a:r>
          </a:p>
          <a:p>
            <a:r>
              <a:rPr lang="en-US" altLang="ja-JP" sz="1600" dirty="0" smtClean="0">
                <a:latin typeface="ヒラギノ角ゴ Pro W3"/>
                <a:ea typeface="ヒラギノ角ゴ Pro W3"/>
              </a:rPr>
              <a:t>     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2339244" y="4776017"/>
            <a:ext cx="6395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http://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ma.cms-initiative.jp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ja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/index/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ja</a:t>
            </a:r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 smtClean="0">
                <a:latin typeface="ヒラギノ角ゴ Pro W3"/>
                <a:ea typeface="ヒラギノ角ゴ Pro W3"/>
                <a:cs typeface="ヒラギノ角ゴ Pro W3"/>
              </a:rPr>
              <a:t>listapps</a:t>
            </a:r>
            <a:r>
              <a:rPr lang="en-US" altLang="ja-JP" dirty="0">
                <a:latin typeface="ヒラギノ角ゴ Pro W3"/>
                <a:ea typeface="ヒラギノ角ゴ Pro W3"/>
                <a:cs typeface="ヒラギノ角ゴ Pro W3"/>
              </a:rPr>
              <a:t>/</a:t>
            </a:r>
            <a:r>
              <a:rPr lang="en-US" altLang="ja-JP" dirty="0" err="1">
                <a:latin typeface="ヒラギノ角ゴ Pro W3"/>
                <a:ea typeface="ヒラギノ角ゴ Pro W3"/>
                <a:cs typeface="ヒラギノ角ゴ Pro W3"/>
              </a:rPr>
              <a:t>hphi</a:t>
            </a:r>
            <a:endParaRPr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20619" y="3501008"/>
            <a:ext cx="54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</a:rPr>
              <a:t>◎ Developing apps </a:t>
            </a:r>
            <a:r>
              <a:rPr lang="en-US" altLang="ja-JP" dirty="0">
                <a:latin typeface="ヒラギノ角ゴ Pro W3"/>
                <a:ea typeface="ヒラギノ角ゴ Pro W3"/>
              </a:rPr>
              <a:t>f</a:t>
            </a:r>
            <a:r>
              <a:rPr lang="en-US" altLang="ja-JP" dirty="0" smtClean="0">
                <a:latin typeface="ヒラギノ角ゴ Pro W3"/>
                <a:ea typeface="ヒラギノ角ゴ Pro W3"/>
              </a:rPr>
              <a:t>or parallelized computers</a:t>
            </a:r>
            <a:endParaRPr lang="ja-JP" altLang="en-US" dirty="0" smtClean="0">
              <a:latin typeface="ヒラギノ角ゴ Pro W3"/>
              <a:ea typeface="ヒラギノ角ゴ Pro W3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339244" y="4424975"/>
            <a:ext cx="402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ヒラギノ角ゴ Pro W3"/>
                <a:ea typeface="ヒラギノ角ゴ Pro W3"/>
                <a:cs typeface="ヒラギノ角ゴ Pro W3"/>
              </a:rPr>
              <a:t>Quantum lattice model solver HΦ</a:t>
            </a:r>
            <a:endParaRPr kumimoji="1" lang="ja-JP" altLang="en-US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570062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6" y="1874317"/>
            <a:ext cx="6258560" cy="175768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Energy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Spectrum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the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Two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ja-JP" altLang="ja-JP" sz="4000" dirty="0" smtClean="0">
                <a:latin typeface="ヒラギノ角ゴ Pro W3"/>
                <a:ea typeface="ヒラギノ角ゴ Pro W3"/>
              </a:rPr>
              <a:t>S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pins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17946" y="1196752"/>
            <a:ext cx="8098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Problem</a:t>
            </a:r>
            <a:r>
              <a:rPr lang="ja-JP" altLang="en-US" sz="24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: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Diagonalize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4 by 4 Hamiltonian matrix</a:t>
            </a:r>
          </a:p>
        </p:txBody>
      </p:sp>
    </p:spTree>
    <p:extLst>
      <p:ext uri="{BB962C8B-B14F-4D97-AF65-F5344CB8AC3E}">
        <p14:creationId xmlns:p14="http://schemas.microsoft.com/office/powerpoint/2010/main" val="20338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計算科学アライアンス認定講義"/>
          <p:cNvSpPr>
            <a:spLocks noGrp="1"/>
          </p:cNvSpPr>
          <p:nvPr>
            <p:ph type="title"/>
          </p:nvPr>
        </p:nvSpPr>
        <p:spPr>
          <a:xfrm>
            <a:off x="2358335" y="241102"/>
            <a:ext cx="6246240" cy="1518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t>計算科学アライアンス認定講義</a:t>
            </a:r>
          </a:p>
        </p:txBody>
      </p:sp>
      <p:sp>
        <p:nvSpPr>
          <p:cNvPr id="120" name="実習にも力点をおいた新しい講義を立ち上げ…"/>
          <p:cNvSpPr>
            <a:spLocks noGrp="1"/>
          </p:cNvSpPr>
          <p:nvPr>
            <p:ph type="body" sz="half" idx="1"/>
          </p:nvPr>
        </p:nvSpPr>
        <p:spPr>
          <a:xfrm>
            <a:off x="669727" y="1708061"/>
            <a:ext cx="7804547" cy="223851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spcBef>
                <a:spcPts val="703"/>
              </a:spcBef>
              <a:defRPr sz="2400"/>
            </a:pPr>
            <a:r>
              <a:rPr sz="2050" dirty="0"/>
              <a:t>実習にも力点をおいた新しい講義を立ち上げ</a:t>
            </a:r>
          </a:p>
          <a:p>
            <a:pPr>
              <a:spcBef>
                <a:spcPts val="703"/>
              </a:spcBef>
              <a:defRPr sz="2400"/>
            </a:pPr>
            <a:r>
              <a:rPr sz="2050" dirty="0"/>
              <a:t>計算科学・計算機科学に関する80以上の学部・大学院講義とあわせ、        「計算科学アライアンス認定講義」として体系化</a:t>
            </a:r>
          </a:p>
          <a:p>
            <a:pPr>
              <a:spcBef>
                <a:spcPts val="703"/>
              </a:spcBef>
              <a:defRPr sz="2400"/>
            </a:pPr>
            <a:r>
              <a:rPr sz="2050" dirty="0"/>
              <a:t>認定講義を内容に応じて6つのカテゴリに分類</a:t>
            </a:r>
          </a:p>
          <a:p>
            <a:pPr>
              <a:spcBef>
                <a:spcPts val="703"/>
              </a:spcBef>
              <a:defRPr sz="2400"/>
            </a:pPr>
            <a:r>
              <a:rPr sz="2050" dirty="0"/>
              <a:t>所定の単位を取得した学生には「修了認定証」を発行</a:t>
            </a:r>
          </a:p>
        </p:txBody>
      </p:sp>
      <p:pic>
        <p:nvPicPr>
          <p:cNvPr id="12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68" y="3982061"/>
            <a:ext cx="4748359" cy="24670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学部…"/>
          <p:cNvSpPr/>
          <p:nvPr/>
        </p:nvSpPr>
        <p:spPr>
          <a:xfrm>
            <a:off x="5282040" y="3794950"/>
            <a:ext cx="3427044" cy="27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rmAutofit fontScale="92500" lnSpcReduction="20000"/>
          </a:bodyPr>
          <a:lstStyle/>
          <a:p>
            <a:pPr marL="312528" indent="-312528">
              <a:spcBef>
                <a:spcPts val="703"/>
              </a:spcBef>
              <a:buSzPct val="75000"/>
              <a:buChar char="•"/>
              <a:defRPr sz="2400"/>
            </a:pPr>
            <a:r>
              <a:t>学部</a:t>
            </a:r>
          </a:p>
          <a:p>
            <a:pPr marL="625056" lvl="1" indent="-312528">
              <a:spcBef>
                <a:spcPts val="703"/>
              </a:spcBef>
              <a:buSzPct val="75000"/>
              <a:buChar char="•"/>
              <a:defRPr sz="2400"/>
            </a:pPr>
            <a:r>
              <a:t>カテゴリA,B,Cからそれぞれ1.5単位以上</a:t>
            </a:r>
          </a:p>
          <a:p>
            <a:pPr marL="312528" indent="-312528">
              <a:spcBef>
                <a:spcPts val="703"/>
              </a:spcBef>
              <a:buSzPct val="75000"/>
              <a:buChar char="•"/>
              <a:defRPr sz="2400"/>
            </a:pPr>
            <a:r>
              <a:t>大学院</a:t>
            </a:r>
          </a:p>
          <a:p>
            <a:pPr marL="625056" lvl="1" indent="-312528">
              <a:spcBef>
                <a:spcPts val="703"/>
              </a:spcBef>
              <a:buSzPct val="75000"/>
              <a:buChar char="•"/>
              <a:defRPr sz="2400"/>
            </a:pPr>
            <a:r>
              <a:t>カテゴリD,E,Fのうち2つのカテゴリを選択しそれぞれから2単位以上</a:t>
            </a:r>
          </a:p>
        </p:txBody>
      </p:sp>
      <p:pic>
        <p:nvPicPr>
          <p:cNvPr id="12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78" y="427806"/>
            <a:ext cx="1691082" cy="1144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481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6" y="1586285"/>
            <a:ext cx="6258560" cy="175768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0"/>
            <a:ext cx="9144000" cy="119675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Answer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the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2:</a:t>
            </a:r>
          </a:p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Energy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Spectrum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the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Two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ja-JP" altLang="ja-JP" sz="4000" dirty="0" smtClean="0">
                <a:latin typeface="ヒラギノ角ゴ Pro W3"/>
                <a:ea typeface="ヒラギノ角ゴ Pro W3"/>
              </a:rPr>
              <a:t>S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pins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46" y="4365104"/>
            <a:ext cx="3820160" cy="75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>
                <a:latin typeface="ヒラギノ角ゴ Pro W3"/>
                <a:ea typeface="ヒラギノ角ゴ Pro W3"/>
              </a:rPr>
              <a:t>Quantum Many-Body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900" y="1056635"/>
            <a:ext cx="361488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Mutual Interactions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42900" y="2971800"/>
            <a:ext cx="4438015" cy="707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A two dimensional representation of Lie algebra </a:t>
            </a:r>
            <a:r>
              <a:rPr lang="en-US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SU(2)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42900" y="1746551"/>
            <a:ext cx="42062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1. Operators acting on</a:t>
            </a:r>
          </a:p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    a single </a:t>
            </a:r>
            <a:r>
              <a:rPr lang="en-US" altLang="ja-JP" sz="2800" dirty="0" err="1" smtClean="0">
                <a:latin typeface="ヒラギノ角ゴ Pro W3"/>
                <a:ea typeface="ヒラギノ角ゴ Pro W3"/>
                <a:cs typeface="ヒラギノ角ゴ Pro W3"/>
              </a:rPr>
              <a:t>qubit</a:t>
            </a:r>
            <a:endParaRPr lang="en-US" altLang="ja-JP" sz="28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31" y="4064218"/>
            <a:ext cx="2425634" cy="56673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31" y="4690224"/>
            <a:ext cx="2425634" cy="566737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31" y="5300663"/>
            <a:ext cx="2425634" cy="56673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007" y="1746551"/>
            <a:ext cx="2209060" cy="50124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図 28" descr="qbit_num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5" y="886435"/>
            <a:ext cx="2853690" cy="6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>
                <a:latin typeface="ヒラギノ角ゴ Pro W3"/>
                <a:ea typeface="ヒラギノ角ゴ Pro W3"/>
              </a:rPr>
              <a:t>Quantum Many-Body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29" name="図 28" descr="qbit_n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5" y="886435"/>
            <a:ext cx="2853690" cy="69342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873632"/>
            <a:ext cx="4791710" cy="80010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753100"/>
            <a:ext cx="6489700" cy="8001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67" y="2527061"/>
            <a:ext cx="8621533" cy="652183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623" y="3031035"/>
            <a:ext cx="2251178" cy="296418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339622" y="2017682"/>
            <a:ext cx="39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Fock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space of N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: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205120"/>
            <a:ext cx="2809240" cy="4356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テキスト ボックス 29"/>
          <p:cNvSpPr txBox="1"/>
          <p:nvPr/>
        </p:nvSpPr>
        <p:spPr>
          <a:xfrm>
            <a:off x="342898" y="3486459"/>
            <a:ext cx="666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Operators acting on N-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quibit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Fock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space: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2900" y="1056635"/>
            <a:ext cx="361488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Mutual Interactions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2517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>
                <a:latin typeface="ヒラギノ角ゴ Pro W3"/>
                <a:ea typeface="ヒラギノ角ゴ Pro W3"/>
              </a:rPr>
              <a:t>Quantum Many-Body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2900" y="1158233"/>
            <a:ext cx="439094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Quantum entanglement</a:t>
            </a:r>
            <a:endParaRPr kumimoji="1" lang="ja-JP" altLang="en-US" sz="2800" dirty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2900" y="4840644"/>
            <a:ext cx="288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→Superposition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10" name="図 9" descr="2site_qbi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231182"/>
            <a:ext cx="1217542" cy="430338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3" y="5676757"/>
            <a:ext cx="2997200" cy="381087"/>
          </a:xfrm>
          <a:prstGeom prst="rect">
            <a:avLst/>
          </a:prstGeom>
        </p:spPr>
      </p:pic>
      <p:pic>
        <p:nvPicPr>
          <p:cNvPr id="15" name="図 14" descr="2site_qbit_v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2" y="4840644"/>
            <a:ext cx="1409700" cy="668391"/>
          </a:xfrm>
          <a:prstGeom prst="rect">
            <a:avLst/>
          </a:prstGeom>
        </p:spPr>
      </p:pic>
      <p:pic>
        <p:nvPicPr>
          <p:cNvPr id="20" name="図 19" descr="2site_qbit_v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18103" y="4844691"/>
            <a:ext cx="1401162" cy="664344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326216" y="1803737"/>
            <a:ext cx="4589184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-Superposition</a:t>
            </a:r>
            <a:endParaRPr lang="en-US" altLang="ja-JP" sz="2000" dirty="0" smtClean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-Utilized for quantum teleportation</a:t>
            </a:r>
          </a:p>
          <a:p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cf.) EPR 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“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paradox</a:t>
            </a:r>
            <a:r>
              <a:rPr lang="ja-JP" altLang="en-US" sz="2000" dirty="0" smtClean="0">
                <a:latin typeface="ヒラギノ角ゴ Pro W3"/>
                <a:ea typeface="ヒラギノ角ゴ Pro W3"/>
                <a:cs typeface="ヒラギノ角ゴ Pro W3"/>
              </a:rPr>
              <a:t>”</a:t>
            </a:r>
            <a:endParaRPr lang="en-US" altLang="ja-JP" sz="20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42900" y="1700959"/>
            <a:ext cx="354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Example: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Two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42901" y="2949975"/>
            <a:ext cx="722069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latin typeface="ヒラギノ角ゴ Pro W3"/>
                <a:ea typeface="ヒラギノ角ゴ Pro W3"/>
                <a:cs typeface="ヒラギノ角ゴ Pro W3"/>
              </a:rPr>
              <a:t>Mutual interactions between two </a:t>
            </a:r>
            <a:r>
              <a:rPr lang="en-US" altLang="ja-JP" sz="28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endParaRPr lang="en-US" altLang="ja-JP" sz="28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52" y="3682533"/>
            <a:ext cx="2212947" cy="37217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1" y="3614801"/>
            <a:ext cx="2997200" cy="8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3" name="タイトル 1"/>
          <p:cNvSpPr txBox="1">
            <a:spLocks/>
          </p:cNvSpPr>
          <p:nvPr/>
        </p:nvSpPr>
        <p:spPr>
          <a:xfrm>
            <a:off x="3278" y="0"/>
            <a:ext cx="9144000" cy="9810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Hamiltonian Matrix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" y="4691908"/>
            <a:ext cx="1573530" cy="32004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4" y="2537482"/>
            <a:ext cx="8621533" cy="65218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3041456"/>
            <a:ext cx="2251178" cy="296418"/>
          </a:xfrm>
          <a:prstGeom prst="rect">
            <a:avLst/>
          </a:prstGeom>
        </p:spPr>
      </p:pic>
      <p:pic>
        <p:nvPicPr>
          <p:cNvPr id="15" name="図 14" descr="N_site_qbi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93" y="981075"/>
            <a:ext cx="2942989" cy="996229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241300" y="1238453"/>
            <a:ext cx="3187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Example:</a:t>
            </a:r>
            <a:r>
              <a:rPr lang="ja-JP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41299" y="2028103"/>
            <a:ext cx="5770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N-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Fock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space:</a:t>
            </a: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41299" y="3625108"/>
            <a:ext cx="8628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Mutual interactions among N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qubits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:</a:t>
            </a:r>
            <a:endParaRPr lang="en-US" altLang="ja-JP" sz="2400" dirty="0">
              <a:solidFill>
                <a:srgbClr val="3366FF"/>
              </a:solidFill>
              <a:latin typeface="ヒラギノ角ゴ Pro W3"/>
              <a:ea typeface="ヒラギノ角ゴ Pro W3"/>
              <a:cs typeface="ヒラギノ角ゴ Pro W3"/>
            </a:endParaRPr>
          </a:p>
          <a:p>
            <a:r>
              <a:rPr lang="en-US" altLang="ja-JP" sz="2400" dirty="0" smtClean="0">
                <a:solidFill>
                  <a:srgbClr val="3366FF"/>
                </a:solidFill>
                <a:latin typeface="ヒラギノ角ゴ Pro W3"/>
                <a:ea typeface="ヒラギノ角ゴ Pro W3"/>
                <a:cs typeface="ヒラギノ角ゴ Pro W3"/>
              </a:rPr>
              <a:t>Hamiltonian operator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44" y="5432054"/>
            <a:ext cx="4754033" cy="10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41300" y="3486459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Decimal representation of </a:t>
            </a:r>
            <a:r>
              <a:rPr lang="en-US" altLang="ja-JP" sz="2400" dirty="0" err="1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orthonormalized</a:t>
            </a:r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 basis</a:t>
            </a: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4" y="2412584"/>
            <a:ext cx="8621533" cy="65218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916558"/>
            <a:ext cx="2251178" cy="296418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41298" y="1903205"/>
            <a:ext cx="735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2</a:t>
            </a:r>
            <a:r>
              <a:rPr lang="en-US" altLang="ja-JP" sz="2400" i="1" baseline="30000" dirty="0" smtClean="0">
                <a:latin typeface="ヒラギノ角ゴ Pro W3"/>
                <a:ea typeface="ヒラギノ角ゴ Pro W3"/>
                <a:cs typeface="ヒラギノ角ゴ Pro W3"/>
              </a:rPr>
              <a:t>N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-dimensional </a:t>
            </a:r>
            <a:r>
              <a:rPr lang="en-US" altLang="ja-JP" sz="2400" dirty="0" err="1" smtClean="0">
                <a:latin typeface="ヒラギノ角ゴ Pro W3"/>
                <a:ea typeface="ヒラギノ角ゴ Pro W3"/>
                <a:cs typeface="ヒラギノ角ゴ Pro W3"/>
              </a:rPr>
              <a:t>Fock</a:t>
            </a:r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 space:</a:t>
            </a: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Vectors in </a:t>
            </a:r>
            <a:r>
              <a:rPr lang="en-US" altLang="ja-JP" sz="4000" dirty="0" err="1" smtClean="0">
                <a:latin typeface="ヒラギノ角ゴ Pro W3"/>
                <a:ea typeface="ヒラギノ角ゴ Pro W3"/>
              </a:rPr>
              <a:t>Fock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 Space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1300" y="1143000"/>
            <a:ext cx="60195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ja-JP" sz="2400" dirty="0" smtClean="0">
                <a:latin typeface="ヒラギノ角ゴ Pro W3" charset="-128"/>
                <a:ea typeface="ヒラギノ角ゴ Pro W3" charset="-128"/>
                <a:cs typeface="ヒラギノ角ゴ Pro W3" charset="-128"/>
              </a:rPr>
              <a:t>Correspondence between spin and bit</a:t>
            </a:r>
            <a:endParaRPr lang="ja-JP" altLang="en-US" sz="2400" dirty="0">
              <a:latin typeface="ヒラギノ角ゴ Pro W3" charset="-128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838200"/>
            <a:ext cx="1701800" cy="4699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1413840"/>
            <a:ext cx="1701800" cy="4699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44" y="4186618"/>
            <a:ext cx="4896612" cy="296037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300" y="3948124"/>
            <a:ext cx="1864233" cy="840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44" y="6333363"/>
            <a:ext cx="2368296" cy="29603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5101" y="6333363"/>
            <a:ext cx="1584198" cy="3360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44" y="5229200"/>
            <a:ext cx="7551420" cy="822960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241300" y="4788229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Wave function as a vector</a:t>
            </a:r>
          </a:p>
        </p:txBody>
      </p:sp>
    </p:spTree>
    <p:extLst>
      <p:ext uri="{BB962C8B-B14F-4D97-AF65-F5344CB8AC3E}">
        <p14:creationId xmlns:p14="http://schemas.microsoft.com/office/powerpoint/2010/main" val="41773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94" y="5606504"/>
            <a:ext cx="3073400" cy="558800"/>
          </a:xfrm>
          <a:prstGeom prst="rect">
            <a:avLst/>
          </a:prstGeom>
        </p:spPr>
      </p:pic>
      <p:sp>
        <p:nvSpPr>
          <p:cNvPr id="39" name="テキスト ボックス 38"/>
          <p:cNvSpPr txBox="1"/>
          <p:nvPr/>
        </p:nvSpPr>
        <p:spPr>
          <a:xfrm>
            <a:off x="242902" y="5703639"/>
            <a:ext cx="310496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 smtClean="0">
                <a:latin typeface="ヒラギノ角ゴ Pro W3"/>
                <a:ea typeface="ヒラギノ角ゴ Pro W3"/>
                <a:cs typeface="ヒラギノ角ゴ Pro W3"/>
              </a:rPr>
              <a:t>Hamiltonian matrix</a:t>
            </a:r>
            <a:endParaRPr lang="en-US" altLang="ja-JP" sz="2400" dirty="0" smtClean="0">
              <a:latin typeface="ヒラギノ角ゴ Pro W3"/>
              <a:ea typeface="ヒラギノ角ゴ Pro W3"/>
              <a:cs typeface="ヒラギノ角ゴ Pro W3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 fontScale="92500"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Vectors and Matrices in </a:t>
            </a:r>
            <a:r>
              <a:rPr lang="en-US" altLang="ja-JP" sz="4000" dirty="0" err="1" smtClean="0">
                <a:latin typeface="ヒラギノ角ゴ Pro W3"/>
                <a:ea typeface="ヒラギノ角ゴ Pro W3"/>
              </a:rPr>
              <a:t>Fock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 Space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86" y="4903440"/>
            <a:ext cx="6292850" cy="685800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241300" y="1066800"/>
            <a:ext cx="389865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Inner product of vectors</a:t>
            </a: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76" y="2692152"/>
            <a:ext cx="3009900" cy="304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6" y="1763890"/>
            <a:ext cx="6918960" cy="7239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986" y="4079307"/>
            <a:ext cx="6356350" cy="68580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76" y="3138519"/>
            <a:ext cx="6324600" cy="82296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0438" y="5128512"/>
            <a:ext cx="1493520" cy="40894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0438" y="5537452"/>
            <a:ext cx="1493520" cy="408940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242903" y="6309320"/>
            <a:ext cx="3104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 smtClean="0">
                <a:latin typeface="ヒラギノ角ゴ Pro W3"/>
                <a:ea typeface="ヒラギノ角ゴ Pro W3"/>
                <a:cs typeface="ヒラギノ角ゴ Pro W3"/>
              </a:rPr>
              <a:t>Orthonomalized</a:t>
            </a:r>
            <a:r>
              <a:rPr lang="en-US" altLang="ja-JP" sz="2000" dirty="0" smtClean="0">
                <a:latin typeface="ヒラギノ角ゴ Pro W3"/>
                <a:ea typeface="ヒラギノ角ゴ Pro W3"/>
                <a:cs typeface="ヒラギノ角ゴ Pro W3"/>
              </a:rPr>
              <a:t> basis:</a:t>
            </a: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8750" y="6361395"/>
            <a:ext cx="1655508" cy="354752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954" y="6358229"/>
            <a:ext cx="1737374" cy="3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19595" y="908720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Decimal representation of </a:t>
            </a:r>
            <a:r>
              <a:rPr lang="en-US" altLang="ja-JP" sz="2400" dirty="0" err="1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orthonormalized</a:t>
            </a:r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 basis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19594" y="5002140"/>
            <a:ext cx="5648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Useful transformation:</a:t>
            </a:r>
          </a:p>
          <a:p>
            <a:r>
              <a:rPr lang="en-US" altLang="ja-JP" sz="20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Ladder operators</a:t>
            </a: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Example: Two Spins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19594" y="3080863"/>
            <a:ext cx="8924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  <a:latin typeface="ヒラギノ角ゴ Pro W3"/>
                <a:ea typeface="ヒラギノ角ゴ Pro W3"/>
                <a:cs typeface="ヒラギノ角ゴ Pro W3"/>
              </a:rPr>
              <a:t>Problem</a:t>
            </a:r>
            <a:r>
              <a:rPr lang="en-US" altLang="ja-JP" sz="2400" dirty="0" smtClean="0">
                <a:solidFill>
                  <a:srgbClr val="000000"/>
                </a:solidFill>
                <a:latin typeface="ヒラギノ角ゴ Pro W3"/>
                <a:ea typeface="ヒラギノ角ゴ Pro W3"/>
                <a:cs typeface="ヒラギノ角ゴ Pro W3"/>
              </a:rPr>
              <a:t>: Find 4 by 4 Hamiltonian matrix that describes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35" y="1418010"/>
            <a:ext cx="4183380" cy="158496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91" y="3579034"/>
            <a:ext cx="5192226" cy="1262974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5445224"/>
            <a:ext cx="1767840" cy="86106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420" y="4930047"/>
            <a:ext cx="1485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図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5576"/>
            <a:ext cx="6258560" cy="175768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-756922" y="31171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41300" y="2133600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Matrix element</a:t>
            </a:r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3278" y="1"/>
            <a:ext cx="9144000" cy="838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prstClr val="white"/>
              </a:gs>
            </a:gsLst>
            <a:lin ang="0" scaled="1"/>
            <a:tileRect/>
          </a:gradFill>
        </p:spPr>
        <p:txBody>
          <a:bodyPr anchor="ctr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ja-JP" sz="4000" dirty="0" smtClean="0">
                <a:latin typeface="ヒラギノ角ゴ Pro W3"/>
                <a:ea typeface="ヒラギノ角ゴ Pro W3"/>
              </a:rPr>
              <a:t>Answer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of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the</a:t>
            </a:r>
            <a:r>
              <a:rPr lang="ja-JP" altLang="en-US" sz="4000" dirty="0" smtClean="0">
                <a:latin typeface="ヒラギノ角ゴ Pro W3"/>
                <a:ea typeface="ヒラギノ角ゴ Pro W3"/>
              </a:rPr>
              <a:t> </a:t>
            </a:r>
            <a:r>
              <a:rPr lang="en-US" altLang="ja-JP" sz="4000" dirty="0" smtClean="0">
                <a:latin typeface="ヒラギノ角ゴ Pro W3"/>
                <a:ea typeface="ヒラギノ角ゴ Pro W3"/>
              </a:rPr>
              <a:t>Problem</a:t>
            </a:r>
            <a:endParaRPr lang="en-US" altLang="ja-JP" sz="4000" dirty="0">
              <a:latin typeface="ヒラギノ角ゴ Pro W3"/>
              <a:ea typeface="ヒラギノ角ゴ Pro W3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41300" y="3298011"/>
            <a:ext cx="755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ヒラギノ角ゴ Pro W3"/>
                <a:ea typeface="ヒラギノ角ゴ Pro W3"/>
                <a:cs typeface="ヒラギノ角ゴ Pro W3"/>
              </a:rPr>
              <a:t>4 by 4 Hamiltonian matrix</a:t>
            </a: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133600"/>
            <a:ext cx="1574800" cy="44704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80" y="1143000"/>
            <a:ext cx="4897120" cy="67056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219345"/>
            <a:ext cx="25095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アライアンス認定講義 - 学部"/>
          <p:cNvSpPr>
            <a:spLocks noGrp="1"/>
          </p:cNvSpPr>
          <p:nvPr>
            <p:ph type="title"/>
          </p:nvPr>
        </p:nvSpPr>
        <p:spPr>
          <a:xfrm>
            <a:off x="2358335" y="241102"/>
            <a:ext cx="6246240" cy="1518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t>アライアンス認定講義 - 学部</a:t>
            </a:r>
          </a:p>
        </p:txBody>
      </p:sp>
      <p:sp>
        <p:nvSpPr>
          <p:cNvPr id="126" name="カテゴリA - 計算機システムの使い方、CやFortranなどプログラミング言語の基礎。常微分方程式、連立方程式、固有値問題の解法、データ統計処理など、基礎的な数値計算アルゴリズム…"/>
          <p:cNvSpPr>
            <a:spLocks noGrp="1"/>
          </p:cNvSpPr>
          <p:nvPr>
            <p:ph type="body" sz="half" idx="1"/>
          </p:nvPr>
        </p:nvSpPr>
        <p:spPr>
          <a:xfrm>
            <a:off x="669727" y="1708061"/>
            <a:ext cx="7804547" cy="2238516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/>
          <a:p>
            <a:pPr>
              <a:spcBef>
                <a:spcPts val="703"/>
              </a:spcBef>
              <a:defRPr sz="2400"/>
            </a:pPr>
            <a:r>
              <a:t>カテゴリA - 計算機システムの使い方、CやFortranなどプログラミング言語の基礎。常微分方程式、連立方程式、固有値問題の解法、データ統計処理など、基礎的な数値計算アルゴリズム</a:t>
            </a:r>
          </a:p>
          <a:p>
            <a:pPr lvl="1">
              <a:spcBef>
                <a:spcPts val="703"/>
              </a:spcBef>
              <a:defRPr sz="2400"/>
            </a:pPr>
            <a:r>
              <a:t>例) 計算機実験I,II (3年夏冬)</a:t>
            </a:r>
          </a:p>
          <a:p>
            <a:pPr>
              <a:spcBef>
                <a:spcPts val="703"/>
              </a:spcBef>
              <a:defRPr sz="2400"/>
            </a:pPr>
            <a:r>
              <a:t>カテゴリB - より高度な数値計算アルゴリズム。疎行列に対する反復解法、クリロフ部分空間法、偏微分方程式の基礎解法、モンテカルロ法、最適化問題</a:t>
            </a:r>
          </a:p>
        </p:txBody>
      </p:sp>
      <p:pic>
        <p:nvPicPr>
          <p:cNvPr id="12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68" y="3982061"/>
            <a:ext cx="4748359" cy="246704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例) 連続系アルゴリズム (4年夏）…"/>
          <p:cNvSpPr/>
          <p:nvPr/>
        </p:nvSpPr>
        <p:spPr>
          <a:xfrm>
            <a:off x="5137182" y="4036052"/>
            <a:ext cx="3861951" cy="27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rmAutofit fontScale="92500" lnSpcReduction="20000"/>
          </a:bodyPr>
          <a:lstStyle/>
          <a:p>
            <a:pPr marL="625056" lvl="1" indent="-312528">
              <a:spcBef>
                <a:spcPts val="703"/>
              </a:spcBef>
              <a:buSzPct val="75000"/>
              <a:buChar char="•"/>
              <a:defRPr sz="2400"/>
            </a:pPr>
            <a:r>
              <a:t>例) 連続系アルゴリズム (4年夏）</a:t>
            </a:r>
          </a:p>
          <a:p>
            <a:pPr marL="312528" indent="-312528">
              <a:spcBef>
                <a:spcPts val="703"/>
              </a:spcBef>
              <a:buSzPct val="75000"/>
              <a:buChar char="•"/>
              <a:defRPr sz="2400"/>
            </a:pPr>
            <a:r>
              <a:t>カテゴリC - さまざまな分野で行われている研究やシミュレーション手法。実際にソフトウェアを用いて計算科学シミュレーションを体験</a:t>
            </a:r>
          </a:p>
          <a:p>
            <a:pPr marL="625056" lvl="1" indent="-312528">
              <a:spcBef>
                <a:spcPts val="703"/>
              </a:spcBef>
              <a:buSzPct val="75000"/>
              <a:buChar char="•"/>
              <a:defRPr sz="2400"/>
            </a:pPr>
            <a:r>
              <a:t>例) 計算科学概論 (4年夏)</a:t>
            </a:r>
          </a:p>
        </p:txBody>
      </p:sp>
      <p:pic>
        <p:nvPicPr>
          <p:cNvPr id="12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78" y="427806"/>
            <a:ext cx="1691082" cy="1144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2397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アライアンス認定講義 - 大学院"/>
          <p:cNvSpPr>
            <a:spLocks noGrp="1"/>
          </p:cNvSpPr>
          <p:nvPr>
            <p:ph type="title"/>
          </p:nvPr>
        </p:nvSpPr>
        <p:spPr>
          <a:xfrm>
            <a:off x="2358335" y="241102"/>
            <a:ext cx="6246240" cy="1518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t>アライアンス認定講義 - 大学院</a:t>
            </a:r>
          </a:p>
        </p:txBody>
      </p:sp>
      <p:sp>
        <p:nvSpPr>
          <p:cNvPr id="132" name="カテゴリD - 最先端のスーパーコンピュータを駆使するのに必要とされる技術。種々の並列アルゴリズム、MPI並列やOpenMP並列などの並列プログラミング、メモリアクセス最適化などのチューニング技術…"/>
          <p:cNvSpPr>
            <a:spLocks noGrp="1"/>
          </p:cNvSpPr>
          <p:nvPr>
            <p:ph type="body" sz="half" idx="1"/>
          </p:nvPr>
        </p:nvSpPr>
        <p:spPr>
          <a:xfrm>
            <a:off x="669727" y="1708061"/>
            <a:ext cx="7804547" cy="2238516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marL="309403" indent="-309403" defTabSz="406644">
              <a:spcBef>
                <a:spcPts val="633"/>
              </a:spcBef>
              <a:defRPr sz="2376"/>
            </a:pPr>
            <a:r>
              <a:t>カテゴリD - 最先端のスーパーコンピュータを駆使するのに必要とされる技術。種々の並列アルゴリズム、MPI並列やOpenMP並列などの並列プログラミング、メモリアクセス最適化などのチューニング技術</a:t>
            </a:r>
          </a:p>
          <a:p>
            <a:pPr marL="618805" lvl="1" indent="-309403" defTabSz="406644">
              <a:spcBef>
                <a:spcPts val="633"/>
              </a:spcBef>
              <a:defRPr sz="2376"/>
            </a:pPr>
            <a:r>
              <a:t>例) 物質科学のための計算数理I</a:t>
            </a:r>
          </a:p>
          <a:p>
            <a:pPr marL="309403" indent="-309403" defTabSz="406644">
              <a:spcBef>
                <a:spcPts val="633"/>
              </a:spcBef>
              <a:defRPr sz="2376"/>
            </a:pPr>
            <a:r>
              <a:t>カテゴリE - 最先端の数値計算アルゴリズムとその数理的基礎付け。差分法・有限要素法・有限体積法、特異値分解、最適化問題などの手法とその応用</a:t>
            </a:r>
          </a:p>
        </p:txBody>
      </p:sp>
      <p:pic>
        <p:nvPicPr>
          <p:cNvPr id="1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68" y="3982061"/>
            <a:ext cx="4748359" cy="246704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例) 計算科学における情報圧縮…"/>
          <p:cNvSpPr/>
          <p:nvPr/>
        </p:nvSpPr>
        <p:spPr>
          <a:xfrm>
            <a:off x="5137182" y="4036052"/>
            <a:ext cx="3861951" cy="27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>
            <a:noAutofit/>
          </a:bodyPr>
          <a:lstStyle/>
          <a:p>
            <a:pPr marL="625056" lvl="1" indent="-312528">
              <a:spcBef>
                <a:spcPts val="703"/>
              </a:spcBef>
              <a:buSzPct val="75000"/>
              <a:buChar char="•"/>
              <a:defRPr sz="2400"/>
            </a:pPr>
            <a:r>
              <a:rPr sz="2000" dirty="0"/>
              <a:t>例) 計算科学における情報圧縮</a:t>
            </a:r>
          </a:p>
          <a:p>
            <a:pPr marL="312528" indent="-312528">
              <a:spcBef>
                <a:spcPts val="703"/>
              </a:spcBef>
              <a:buSzPct val="75000"/>
              <a:buChar char="•"/>
              <a:defRPr sz="2400"/>
            </a:pPr>
            <a:r>
              <a:rPr sz="2000" dirty="0"/>
              <a:t>カテゴリF - 各分野におけるシミュレーション手法とその研究成果。電子状態計算、分子動力学、量子多体計算、数値流体力学、構造計算、</a:t>
            </a:r>
            <a:r>
              <a:rPr sz="2000" dirty="0" smtClean="0"/>
              <a:t>ゲノム解析など</a:t>
            </a:r>
            <a:endParaRPr sz="2000" dirty="0"/>
          </a:p>
        </p:txBody>
      </p:sp>
      <p:pic>
        <p:nvPicPr>
          <p:cNvPr id="13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78" y="427806"/>
            <a:ext cx="1691082" cy="1144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1685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アライアンス 学生募集説明会"/>
          <p:cNvSpPr>
            <a:spLocks noGrp="1"/>
          </p:cNvSpPr>
          <p:nvPr>
            <p:ph type="title"/>
          </p:nvPr>
        </p:nvSpPr>
        <p:spPr>
          <a:xfrm>
            <a:off x="2358335" y="241102"/>
            <a:ext cx="6246240" cy="151804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t>アライアンス 学生募集説明会</a:t>
            </a:r>
          </a:p>
        </p:txBody>
      </p:sp>
      <p:sp>
        <p:nvSpPr>
          <p:cNvPr id="138" name="4月14日(金) 16:50〜 ＠ 理学部1号館 206講義室…"/>
          <p:cNvSpPr>
            <a:spLocks noGrp="1"/>
          </p:cNvSpPr>
          <p:nvPr>
            <p:ph type="body" sz="half" idx="1"/>
          </p:nvPr>
        </p:nvSpPr>
        <p:spPr>
          <a:xfrm>
            <a:off x="669726" y="1708061"/>
            <a:ext cx="5097461" cy="4902417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/>
          <a:p>
            <a:pPr>
              <a:spcBef>
                <a:spcPts val="703"/>
              </a:spcBef>
              <a:defRPr sz="2400"/>
            </a:pPr>
            <a:r>
              <a:t>4月14日(金) 16:50〜 ＠ 理学部1号館 206講義室</a:t>
            </a:r>
          </a:p>
          <a:p>
            <a:pPr>
              <a:spcBef>
                <a:spcPts val="4430"/>
              </a:spcBef>
              <a:defRPr sz="2400"/>
            </a:pPr>
            <a:r>
              <a:t>説明内容</a:t>
            </a:r>
          </a:p>
          <a:p>
            <a:pPr lvl="1">
              <a:spcBef>
                <a:spcPts val="703"/>
              </a:spcBef>
              <a:defRPr sz="2400"/>
            </a:pPr>
            <a:r>
              <a:t>カリキュラム構成・認定講義・登録方法</a:t>
            </a:r>
          </a:p>
          <a:p>
            <a:pPr lvl="1">
              <a:spcBef>
                <a:spcPts val="703"/>
              </a:spcBef>
              <a:defRPr sz="2400"/>
            </a:pPr>
            <a:r>
              <a:t>海外派遣 - 海外の国際会議における研究発表、サマースクール等への参加、大学・研究機関における国際共同研究などの必要経費を支援</a:t>
            </a:r>
          </a:p>
          <a:p>
            <a:pPr lvl="1">
              <a:spcBef>
                <a:spcPts val="703"/>
              </a:spcBef>
              <a:defRPr sz="2400"/>
            </a:pPr>
            <a:r>
              <a:t>スパコン利用 - 情報基盤センターのスパコンを研究・教育に利用</a:t>
            </a:r>
          </a:p>
          <a:p>
            <a:pPr lvl="1">
              <a:spcBef>
                <a:spcPts val="703"/>
              </a:spcBef>
              <a:defRPr sz="2400"/>
            </a:pPr>
            <a:r>
              <a:t>国際シンポジウム</a:t>
            </a:r>
          </a:p>
          <a:p>
            <a:pPr>
              <a:spcBef>
                <a:spcPts val="703"/>
              </a:spcBef>
              <a:defRPr sz="2400"/>
            </a:pPr>
            <a:r>
              <a:t>詳細は </a:t>
            </a:r>
            <a:r>
              <a:rPr>
                <a:hlinkClick r:id="rId2"/>
              </a:rPr>
              <a:t>http://www.compsci-alliance.jp</a:t>
            </a:r>
            <a:r>
              <a:t>/</a:t>
            </a:r>
          </a:p>
        </p:txBody>
      </p:sp>
      <p:pic>
        <p:nvPicPr>
          <p:cNvPr id="13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78" y="427806"/>
            <a:ext cx="1691082" cy="1144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oster0414.pdf" descr="poster041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4628" y="1762997"/>
            <a:ext cx="2870175" cy="402766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049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2588</Words>
  <Application>Microsoft Macintosh PowerPoint</Application>
  <PresentationFormat>画面に合わせる (4:3)</PresentationFormat>
  <Paragraphs>536</Paragraphs>
  <Slides>68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68</vt:i4>
      </vt:variant>
    </vt:vector>
  </HeadingPairs>
  <TitlesOfParts>
    <vt:vector size="77" baseType="lpstr">
      <vt:lpstr>Calibri</vt:lpstr>
      <vt:lpstr>Courier New</vt:lpstr>
      <vt:lpstr>Hiragino Kaku Gothic Pro W3</vt:lpstr>
      <vt:lpstr>Letter Gothic Std</vt:lpstr>
      <vt:lpstr>ＭＳ Ｐゴシック</vt:lpstr>
      <vt:lpstr>ヒラギノ角ゴ Pro W3</vt:lpstr>
      <vt:lpstr>ヒラギノ角ゴ Pro W6</vt:lpstr>
      <vt:lpstr>Arial</vt:lpstr>
      <vt:lpstr>Office テーマ</vt:lpstr>
      <vt:lpstr>多体問題の計算科学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計算科学アライアンス認定講義</vt:lpstr>
      <vt:lpstr>アライアンス認定講義 - 学部</vt:lpstr>
      <vt:lpstr>アライアンス認定講義 - 大学院</vt:lpstr>
      <vt:lpstr>アライアンス 学生募集説明会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Many-Body Problem &amp; One-Body Picture in Solid State Physics</vt:lpstr>
      <vt:lpstr>Model of Many-Body Electrons</vt:lpstr>
      <vt:lpstr>Matrix and Discretization</vt:lpstr>
      <vt:lpstr> From Tentative Lecture Schedule</vt:lpstr>
      <vt:lpstr> Classical vs Quantum</vt:lpstr>
      <vt:lpstr>Rewriting Equations</vt:lpstr>
      <vt:lpstr>PowerPoint プレゼンテーション</vt:lpstr>
      <vt:lpstr>Computer</vt:lpstr>
      <vt:lpstr>Supercomputers in UTokyo</vt:lpstr>
      <vt:lpstr>PowerPoint プレゼンテーション</vt:lpstr>
      <vt:lpstr>Numbers in Computers</vt:lpstr>
      <vt:lpstr>FLOP/s</vt:lpstr>
      <vt:lpstr>Increasing FLOP/s</vt:lpstr>
      <vt:lpstr>Increasing FLOP/s</vt:lpstr>
      <vt:lpstr>PowerPoint プレゼンテーション</vt:lpstr>
      <vt:lpstr>Cache, Memory, and Disk</vt:lpstr>
      <vt:lpstr>Preliminary: Quantum Many-Body Problem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Quantum Lattice Model Solver HΦ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PC Cluster mars and Tips on Unix Commands</vt:lpstr>
      <vt:lpstr>PC Cluster mars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Let’s Install HΦ!</vt:lpstr>
      <vt:lpstr>Many-Body Problems in Solid State Physics</vt:lpstr>
      <vt:lpstr>PowerPoint プレゼンテーション</vt:lpstr>
      <vt:lpstr>PowerPoint プレゼンテーション</vt:lpstr>
      <vt:lpstr>PowerPoint プレゼンテーション</vt:lpstr>
      <vt:lpstr>Model of Many-Body Electrons</vt:lpstr>
      <vt:lpstr>One of the Simplest Model: 1D Hubbard Model</vt:lpstr>
      <vt:lpstr>PowerPoint プレゼンテーション</vt:lpstr>
      <vt:lpstr>Strong Coupling Limit of Hubbard Model &amp; Parallelization (Next Week)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>東京大学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subject/>
  <dc:creator>山地 洋平</dc:creator>
  <cp:keywords/>
  <dc:description/>
  <cp:lastModifiedBy>Microsoft Office ユーザー</cp:lastModifiedBy>
  <cp:revision>285</cp:revision>
  <cp:lastPrinted>2016-10-06T06:17:22Z</cp:lastPrinted>
  <dcterms:created xsi:type="dcterms:W3CDTF">2016-10-06T05:52:49Z</dcterms:created>
  <dcterms:modified xsi:type="dcterms:W3CDTF">2017-04-11T04:50:01Z</dcterms:modified>
  <cp:category/>
</cp:coreProperties>
</file>